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39" r:id="rId2"/>
    <p:sldId id="288" r:id="rId3"/>
    <p:sldId id="336" r:id="rId4"/>
    <p:sldId id="308" r:id="rId5"/>
    <p:sldId id="299" r:id="rId6"/>
    <p:sldId id="275" r:id="rId7"/>
    <p:sldId id="312" r:id="rId8"/>
    <p:sldId id="313" r:id="rId9"/>
    <p:sldId id="290" r:id="rId10"/>
    <p:sldId id="301" r:id="rId11"/>
    <p:sldId id="337" r:id="rId12"/>
    <p:sldId id="341" r:id="rId13"/>
    <p:sldId id="340" r:id="rId14"/>
  </p:sldIdLst>
  <p:sldSz cx="9144000" cy="6858000" type="screen4x3"/>
  <p:notesSz cx="6889750" cy="100218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606AD2E-4D51-4E85-B0A1-CF0BEBE22045}">
          <p14:sldIdLst>
            <p14:sldId id="339"/>
            <p14:sldId id="288"/>
            <p14:sldId id="336"/>
            <p14:sldId id="308"/>
            <p14:sldId id="299"/>
            <p14:sldId id="275"/>
            <p14:sldId id="312"/>
            <p14:sldId id="313"/>
          </p14:sldIdLst>
        </p14:section>
        <p14:section name="Abschnitt ohne Titel" id="{EC15DF89-1EEC-43A7-992A-6A9A16710451}">
          <p14:sldIdLst>
            <p14:sldId id="290"/>
            <p14:sldId id="301"/>
            <p14:sldId id="337"/>
            <p14:sldId id="341"/>
            <p14:sldId id="34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gande, Martina" initials="PM" lastIdx="3" clrIdx="0">
    <p:extLst>
      <p:ext uri="{19B8F6BF-5375-455C-9EA6-DF929625EA0E}">
        <p15:presenceInfo xmlns:p15="http://schemas.microsoft.com/office/powerpoint/2012/main" userId="S-1-5-21-2025429265-507921405-1417001333-26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63884" autoAdjust="0"/>
  </p:normalViewPr>
  <p:slideViewPr>
    <p:cSldViewPr>
      <p:cViewPr varScale="1">
        <p:scale>
          <a:sx n="84" d="100"/>
          <a:sy n="84" d="100"/>
        </p:scale>
        <p:origin x="22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76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5692"/>
    </p:cViewPr>
  </p:sorterViewPr>
  <p:notesViewPr>
    <p:cSldViewPr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5558" cy="50283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2599" y="1"/>
            <a:ext cx="2985558" cy="50283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>
              <a:defRPr sz="1200"/>
            </a:lvl1pPr>
          </a:lstStyle>
          <a:p>
            <a:fld id="{A8968555-214C-4F7F-85A9-E67FA60504E1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519059"/>
            <a:ext cx="2985558" cy="502834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2599" y="9519059"/>
            <a:ext cx="2985558" cy="502834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r">
              <a:defRPr sz="1200"/>
            </a:lvl1pPr>
          </a:lstStyle>
          <a:p>
            <a:fld id="{70EFDCCB-2DAE-4F2B-81EA-63F1E83723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1854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2599" y="3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/>
          <a:lstStyle>
            <a:lvl1pPr algn="r">
              <a:defRPr sz="1200"/>
            </a:lvl1pPr>
          </a:lstStyle>
          <a:p>
            <a:fld id="{1555EC40-D7C5-4589-871D-0AD6B94FED7B}" type="datetimeFigureOut">
              <a:rPr lang="de-DE" smtClean="0"/>
              <a:t>13.04.2023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2475"/>
            <a:ext cx="5010150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1" tIns="46221" rIns="92441" bIns="4622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976" y="4760401"/>
            <a:ext cx="5511800" cy="4509849"/>
          </a:xfrm>
          <a:prstGeom prst="rect">
            <a:avLst/>
          </a:prstGeom>
        </p:spPr>
        <p:txBody>
          <a:bodyPr vert="horz" lIns="92441" tIns="46221" rIns="92441" bIns="46221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519057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2599" y="9519057"/>
            <a:ext cx="2985558" cy="501095"/>
          </a:xfrm>
          <a:prstGeom prst="rect">
            <a:avLst/>
          </a:prstGeom>
        </p:spPr>
        <p:txBody>
          <a:bodyPr vert="horz" lIns="92441" tIns="46221" rIns="92441" bIns="46221" rtlCol="0" anchor="b"/>
          <a:lstStyle>
            <a:lvl1pPr algn="r">
              <a:defRPr sz="1200"/>
            </a:lvl1pPr>
          </a:lstStyle>
          <a:p>
            <a:fld id="{DA76647C-6896-4862-8A9C-A249B6A0F0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287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1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02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smtClean="0"/>
              <a:t>der Erschließungsbox gibt es schon GND-Schlagwörter, aber noch keine BKs.</a:t>
            </a:r>
            <a:r>
              <a:rPr lang="de-DE" baseline="0" dirty="0" smtClean="0"/>
              <a:t> Bei den Vorschlägen sind BKs aus dem OBV zu finden. Diese übernehmen m</a:t>
            </a:r>
            <a:r>
              <a:rPr lang="de-DE" dirty="0" smtClean="0"/>
              <a:t>it</a:t>
            </a:r>
            <a:r>
              <a:rPr lang="de-DE" baseline="0" dirty="0" smtClean="0"/>
              <a:t> dem grünen + in die Box „Erschließung“ zum späteren Export in den K10plus. </a:t>
            </a:r>
          </a:p>
          <a:p>
            <a:r>
              <a:rPr lang="de-DE" dirty="0" smtClean="0"/>
              <a:t>Eine selbst vergebene</a:t>
            </a:r>
            <a:r>
              <a:rPr lang="de-DE" baseline="0" dirty="0" smtClean="0"/>
              <a:t> BK entfernt man mit dem roten -. Das ist nicht mehr möglich bei schon exportierten oder bereits in der Box „Erschließung“ vorhandenen SE-Merkmalen.</a:t>
            </a:r>
          </a:p>
          <a:p>
            <a:pPr defTabSz="924412">
              <a:defRPr/>
            </a:pPr>
            <a:endParaRPr lang="de-DE" b="0" i="0" baseline="0" dirty="0" smtClean="0">
              <a:sym typeface="Wingdings" panose="05000000000000000000" pitchFamily="2" charset="2"/>
            </a:endParaRPr>
          </a:p>
          <a:p>
            <a:pPr defTabSz="924412">
              <a:defRPr/>
            </a:pPr>
            <a:r>
              <a:rPr lang="de-DE" b="0" i="0" baseline="0" dirty="0" smtClean="0">
                <a:sym typeface="Wingdings" panose="05000000000000000000" pitchFamily="2" charset="2"/>
              </a:rPr>
              <a:t>Kehrt man nach der BK-Vergabe </a:t>
            </a:r>
            <a:r>
              <a:rPr lang="de-DE" b="0" i="0" baseline="0" dirty="0" smtClean="0">
                <a:sym typeface="Wingdings" panose="05000000000000000000" pitchFamily="2" charset="2"/>
              </a:rPr>
              <a:t>aus der Box „Tools“ und </a:t>
            </a:r>
            <a:r>
              <a:rPr lang="de-DE" b="0" i="0" baseline="0" dirty="0" smtClean="0">
                <a:sym typeface="Wingdings" panose="05000000000000000000" pitchFamily="2" charset="2"/>
              </a:rPr>
              <a:t>dem Exportieren auf das Tool „Basisklassifikation“ zurück, um einen neuen Titel zu erschließen, ist die zuletzt gewählte BK noch sichtbar und kann ohne erneute Suche sofort wieder vergeben werden.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486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DA-3-Anwender:innen ist die Überprüfung der eingespielten Metadaten im K10plus verpflichtend. Bitte kontrollieren Sie daher immer, ob alle Daten im K10plus korrekt eingespielt wurden.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BKs sind in gewünschter Reihenfolge aus dem DA-3 exportiert. Jedes Feld 5301 erhält den Hinweis „$ADA-3“.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413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19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Notationen der Basisklassifikation lassen sich in der Box „Tools“ entweder durch Navigieren über den Reiter „</a:t>
            </a:r>
            <a:r>
              <a:rPr lang="de-DE" b="1" u="sng" baseline="0" dirty="0" smtClean="0"/>
              <a:t>Hierarchie</a:t>
            </a:r>
            <a:r>
              <a:rPr lang="de-DE" b="0" u="none" baseline="0" dirty="0" smtClean="0"/>
              <a:t>“ oder</a:t>
            </a:r>
            <a:r>
              <a:rPr lang="de-DE" baseline="0" dirty="0" smtClean="0"/>
              <a:t> über „</a:t>
            </a:r>
            <a:r>
              <a:rPr lang="de-DE" b="1" u="sng" baseline="0" dirty="0" smtClean="0"/>
              <a:t>Suche“</a:t>
            </a:r>
            <a:r>
              <a:rPr lang="de-DE" baseline="0" dirty="0" smtClean="0"/>
              <a:t> finden. </a:t>
            </a:r>
          </a:p>
          <a:p>
            <a:r>
              <a:rPr lang="de-DE" baseline="0" dirty="0" smtClean="0"/>
              <a:t/>
            </a:r>
            <a:br>
              <a:rPr lang="de-DE" baseline="0" dirty="0" smtClean="0"/>
            </a:br>
            <a:r>
              <a:rPr lang="de-DE" baseline="0" dirty="0" smtClean="0"/>
              <a:t>Wichtig ist die Beachtung der Anwendungsrichtlinien zur BK, z.B. muss eine BK-Notation immer aus 4 Ziffern bestehen, mit einem Punkt nach der 2. Ziffer. </a:t>
            </a:r>
          </a:p>
          <a:p>
            <a:r>
              <a:rPr lang="de-DE" baseline="0" dirty="0" smtClean="0"/>
              <a:t>Die Anwendungsrichtlinien sind zu finden </a:t>
            </a:r>
            <a:r>
              <a:rPr lang="de-DE" baseline="0" smtClean="0"/>
              <a:t>im K10-Plus-Wiki: </a:t>
            </a:r>
            <a:r>
              <a:rPr lang="de-DE" b="1" dirty="0" smtClean="0"/>
              <a:t>https://wiki.k10plus.de/display/K10PLUS/Basisklassifikation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242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Über den nach rechts zeigenden Pfeil aufklappen. Wenn der Pfeil nach unten zeigt, sind alle dazugehörigen Notationen aufgeklappt.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00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12">
              <a:defRPr/>
            </a:pPr>
            <a:endParaRPr lang="de-DE" baseline="0" dirty="0" smtClean="0"/>
          </a:p>
          <a:p>
            <a:pPr marL="0" marR="0" lvl="0" indent="0" algn="l" defTabSz="924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„</a:t>
            </a:r>
            <a:r>
              <a:rPr lang="de-DE" b="1" u="sng" baseline="0" dirty="0" smtClean="0">
                <a:sym typeface="Wingdings" panose="05000000000000000000" pitchFamily="2" charset="2"/>
              </a:rPr>
              <a:t>Suche</a:t>
            </a:r>
            <a:r>
              <a:rPr lang="de-DE" baseline="0" dirty="0" smtClean="0">
                <a:sym typeface="Wingdings" panose="05000000000000000000" pitchFamily="2" charset="2"/>
              </a:rPr>
              <a:t>“ recherchiert nach Notationen und ihren verbalen Benennungen (Großschreibung nicht nötig), Bsp. „Staat und Bürger“ und „89.42“ führen zum gleichen Ergebnis.</a:t>
            </a:r>
          </a:p>
          <a:p>
            <a:pPr marL="0" marR="0" lvl="0" indent="0" algn="l" defTabSz="9244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Die Funktion „</a:t>
            </a:r>
            <a:r>
              <a:rPr lang="de-DE" b="1" u="sng" baseline="0" dirty="0" smtClean="0"/>
              <a:t>Suche</a:t>
            </a:r>
            <a:r>
              <a:rPr lang="de-DE" baseline="0" dirty="0" smtClean="0"/>
              <a:t>“ bietet sich an, wenn die BK-Notation bereits bekannt ist oder als ersten Einstieg, ob ein Begriff in einem BK-Satz enthalten ist. </a:t>
            </a:r>
          </a:p>
          <a:p>
            <a:pPr defTabSz="924412">
              <a:defRPr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defTabSz="924412"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Voreingestellt ist die </a:t>
            </a:r>
            <a:r>
              <a:rPr lang="de-DE" b="1" u="sng" baseline="0" dirty="0" smtClean="0">
                <a:sym typeface="Wingdings" panose="05000000000000000000" pitchFamily="2" charset="2"/>
              </a:rPr>
              <a:t>Präfixsuche</a:t>
            </a:r>
            <a:r>
              <a:rPr lang="de-DE" baseline="0" dirty="0" smtClean="0">
                <a:sym typeface="Wingdings" panose="05000000000000000000" pitchFamily="2" charset="2"/>
              </a:rPr>
              <a:t>, </a:t>
            </a:r>
            <a:r>
              <a:rPr lang="de-DE" baseline="0" dirty="0" smtClean="0">
                <a:sym typeface="Wingdings" panose="05000000000000000000" pitchFamily="2" charset="2"/>
              </a:rPr>
              <a:t>d.h. man findet BK-Stellen, in denen der Suchbegriff in der Vorzugsbenennung </a:t>
            </a:r>
            <a:r>
              <a:rPr lang="de-DE" baseline="0" dirty="0" smtClean="0">
                <a:sym typeface="Wingdings" panose="05000000000000000000" pitchFamily="2" charset="2"/>
              </a:rPr>
              <a:t>vorkommt. Außerdem gilt die Autovervollständigung, </a:t>
            </a:r>
            <a:r>
              <a:rPr lang="de-DE" baseline="0" dirty="0" smtClean="0">
                <a:sym typeface="Wingdings" panose="05000000000000000000" pitchFamily="2" charset="2"/>
              </a:rPr>
              <a:t>man muss einen Suchbegriff nicht ganz ausschreiben, in dem genannten Bsp. reicht  „Staat und B“ </a:t>
            </a:r>
          </a:p>
          <a:p>
            <a:pPr defTabSz="924412">
              <a:defRPr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defTabSz="914240">
              <a:defRPr/>
            </a:pPr>
            <a:r>
              <a:rPr lang="de-DE" baseline="0" dirty="0" smtClean="0">
                <a:sym typeface="Wingdings" panose="05000000000000000000" pitchFamily="2" charset="2"/>
              </a:rPr>
              <a:t>Mit der </a:t>
            </a:r>
            <a:r>
              <a:rPr lang="de-DE" b="1" u="sng" baseline="0" dirty="0" smtClean="0">
                <a:sym typeface="Wingdings" panose="05000000000000000000" pitchFamily="2" charset="2"/>
              </a:rPr>
              <a:t>Vollsuche</a:t>
            </a:r>
            <a:r>
              <a:rPr lang="de-DE" baseline="0" dirty="0" smtClean="0">
                <a:sym typeface="Wingdings" panose="05000000000000000000" pitchFamily="2" charset="2"/>
              </a:rPr>
              <a:t>, d.h. einen Suchbegriff mit * </a:t>
            </a:r>
            <a:r>
              <a:rPr lang="de-DE" baseline="0" dirty="0" err="1" smtClean="0">
                <a:sym typeface="Wingdings" panose="05000000000000000000" pitchFamily="2" charset="2"/>
              </a:rPr>
              <a:t>trunkieren</a:t>
            </a:r>
            <a:r>
              <a:rPr lang="de-DE" baseline="0" dirty="0" smtClean="0">
                <a:sym typeface="Wingdings" panose="05000000000000000000" pitchFamily="2" charset="2"/>
              </a:rPr>
              <a:t> und mit ENTER abschicken, erhalte ich darüber hinaus BK-Stellen, in denen das Suchwort auch in Varianten/Synonymen vorkommt. Bsp. </a:t>
            </a:r>
            <a:r>
              <a:rPr lang="de-DE" baseline="0" dirty="0" err="1" smtClean="0">
                <a:sym typeface="Wingdings" panose="05000000000000000000" pitchFamily="2" charset="2"/>
              </a:rPr>
              <a:t>nachricht</a:t>
            </a:r>
            <a:r>
              <a:rPr lang="de-DE" baseline="0" dirty="0" smtClean="0">
                <a:sym typeface="Wingdings" panose="05000000000000000000" pitchFamily="2" charset="2"/>
              </a:rPr>
              <a:t>* + Enter! </a:t>
            </a:r>
          </a:p>
          <a:p>
            <a:pPr defTabSz="914240">
              <a:defRPr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defTabSz="914240">
              <a:defRPr/>
            </a:pP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422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Nach</a:t>
            </a:r>
            <a:r>
              <a:rPr lang="de-DE" baseline="0" dirty="0" smtClean="0"/>
              <a:t> </a:t>
            </a:r>
            <a:r>
              <a:rPr lang="de-DE" baseline="0" dirty="0" smtClean="0"/>
              <a:t>Eingabe von z.B.</a:t>
            </a:r>
            <a:r>
              <a:rPr lang="de-DE" dirty="0" smtClean="0"/>
              <a:t> „38.8“ werden auch hier durch</a:t>
            </a:r>
            <a:r>
              <a:rPr lang="de-DE" baseline="0" dirty="0" smtClean="0"/>
              <a:t> die automatische Vervollständigung alle BK-Stellen dieser Gruppe angezeigt.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40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Bisher haben wir uns nur in der Box „Tools“ bewegt. Jetzt kommen wir zusätzlich zur Box „Info“. </a:t>
            </a:r>
          </a:p>
          <a:p>
            <a:r>
              <a:rPr lang="de-DE" baseline="0" dirty="0" smtClean="0"/>
              <a:t>Zunächst geben </a:t>
            </a:r>
            <a:r>
              <a:rPr lang="de-DE" baseline="0" dirty="0" smtClean="0"/>
              <a:t>in </a:t>
            </a:r>
            <a:r>
              <a:rPr lang="de-DE" baseline="0" dirty="0" smtClean="0"/>
              <a:t>der Box „Tools“ bei der BK </a:t>
            </a:r>
            <a:r>
              <a:rPr lang="de-DE" baseline="0" dirty="0" smtClean="0"/>
              <a:t>ein: „</a:t>
            </a:r>
            <a:r>
              <a:rPr lang="de-DE" baseline="0" dirty="0" err="1" smtClean="0"/>
              <a:t>nachrichtenw</a:t>
            </a:r>
            <a:r>
              <a:rPr lang="de-DE" baseline="0" dirty="0" smtClean="0"/>
              <a:t>“</a:t>
            </a:r>
          </a:p>
          <a:p>
            <a:r>
              <a:rPr lang="de-DE" baseline="0" dirty="0" smtClean="0">
                <a:sym typeface="Wingdings" panose="05000000000000000000" pitchFamily="2" charset="2"/>
              </a:rPr>
              <a:t>Anklicken der BK 05.40 zeigt weitere Angaben zur BK in der </a:t>
            </a:r>
            <a:r>
              <a:rPr lang="de-DE" b="0" baseline="0" dirty="0" smtClean="0">
                <a:sym typeface="Wingdings" panose="05000000000000000000" pitchFamily="2" charset="2"/>
              </a:rPr>
              <a:t>Box „Info“. </a:t>
            </a:r>
            <a:r>
              <a:rPr lang="de-DE" baseline="0" dirty="0" smtClean="0">
                <a:sym typeface="Wingdings" panose="05000000000000000000" pitchFamily="2" charset="2"/>
              </a:rPr>
              <a:t>In diesem Fall gibt es Hinweise auf engere und breitere BKs. So finden Sie in anderen BK-Abschnitten auch Varianten oder wie hier unter „Bem.“ (Bemerkungen) Hinweise auf andere </a:t>
            </a:r>
            <a:r>
              <a:rPr lang="de-DE" baseline="0" dirty="0" smtClean="0">
                <a:sym typeface="Wingdings" panose="05000000000000000000" pitchFamily="2" charset="2"/>
              </a:rPr>
              <a:t>BK-Bereiche, hier z.B. Elektrotechnik. </a:t>
            </a:r>
            <a:endParaRPr lang="de-DE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53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Begriffe,</a:t>
            </a:r>
            <a:r>
              <a:rPr lang="de-DE" baseline="0" dirty="0" smtClean="0"/>
              <a:t> die nur in Bemerkungen der Basisklassifikation-Notationen erwähnt werden, werden nur gefunden, wenn der Haken vor „Auch in Bemerkungen suchen“ gesetzt und über „Einstellungen übernehmen“ gespeichert wird.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586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0">
              <a:defRPr/>
            </a:pPr>
            <a:r>
              <a:rPr lang="de-DE" dirty="0" smtClean="0"/>
              <a:t>Kein Treffer mit dem Suchbegriff</a:t>
            </a:r>
            <a:r>
              <a:rPr lang="de-DE" baseline="0" dirty="0" smtClean="0"/>
              <a:t> „Dämonologie“, wenn nicht in den Bemerkungen gesucht wird. </a:t>
            </a:r>
          </a:p>
          <a:p>
            <a:pPr defTabSz="914240">
              <a:defRPr/>
            </a:pPr>
            <a:r>
              <a:rPr lang="de-DE" baseline="0" dirty="0" smtClean="0"/>
              <a:t>Ist der Haken gesetzt (s. vorige Folie), wird die Systemstelle „02.50 Esoterik“ gefunden.</a:t>
            </a:r>
          </a:p>
          <a:p>
            <a:pPr defTabSz="914240">
              <a:defRPr/>
            </a:pPr>
            <a:r>
              <a:rPr lang="de-DE" b="1" baseline="0" dirty="0" smtClean="0"/>
              <a:t>Achtung: </a:t>
            </a:r>
            <a:r>
              <a:rPr lang="de-DE" b="0" baseline="0" dirty="0" smtClean="0"/>
              <a:t>Unbedingt die Box „Info“</a:t>
            </a:r>
            <a:r>
              <a:rPr lang="de-DE" b="1" baseline="0" dirty="0" smtClean="0"/>
              <a:t> </a:t>
            </a:r>
            <a:r>
              <a:rPr lang="de-DE" b="0" baseline="0" dirty="0" smtClean="0"/>
              <a:t>öffnen, da </a:t>
            </a:r>
            <a:r>
              <a:rPr lang="de-DE" b="0" baseline="0" dirty="0" smtClean="0"/>
              <a:t>hier </a:t>
            </a:r>
            <a:r>
              <a:rPr lang="de-DE" b="0" baseline="0" dirty="0" smtClean="0"/>
              <a:t>der Verweis auf die richtige BK-Notation „11.09 Theologie, Religionswissenschaft“ zu sehen ist. Die BK 02.50 darf nicht für Dämonologie verwendet werden.</a:t>
            </a:r>
            <a:endParaRPr lang="de-DE" b="1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462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Dieser </a:t>
            </a:r>
            <a:r>
              <a:rPr lang="de-DE" dirty="0" smtClean="0"/>
              <a:t>Hinweis betrifft allgemein die BK, auch </a:t>
            </a:r>
            <a:r>
              <a:rPr lang="de-DE" dirty="0" smtClean="0"/>
              <a:t>die Suche</a:t>
            </a:r>
            <a:r>
              <a:rPr lang="de-DE" baseline="0" dirty="0" smtClean="0"/>
              <a:t> im CBS/K10plus</a:t>
            </a:r>
            <a:r>
              <a:rPr lang="de-DE" baseline="0" dirty="0" smtClean="0"/>
              <a:t>.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76647C-6896-4862-8A9C-A249B6A0F0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08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790825"/>
            <a:ext cx="7772400" cy="8096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005064"/>
            <a:ext cx="6400800" cy="1633736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8316416" y="6409134"/>
            <a:ext cx="827584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9" name="Picture 12" descr="sub-logo-tran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6" y="179388"/>
            <a:ext cx="119201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5756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1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9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54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6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980729"/>
            <a:ext cx="7772400" cy="504056"/>
          </a:xfrm>
        </p:spPr>
        <p:txBody>
          <a:bodyPr anchor="ctr"/>
          <a:lstStyle>
            <a:lvl1pPr algn="l">
              <a:defRPr sz="2800" b="1" cap="all">
                <a:ln>
                  <a:solidFill>
                    <a:schemeClr val="bg1">
                      <a:lumMod val="6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1700808"/>
            <a:ext cx="7772400" cy="4608511"/>
          </a:xfrm>
        </p:spPr>
        <p:txBody>
          <a:bodyPr anchor="t"/>
          <a:lstStyle>
            <a:lvl1pPr marL="342900" indent="-342900" algn="l">
              <a:buFont typeface="Wingdings" pitchFamily="2" charset="2"/>
              <a:buChar char="Ü"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12" descr="sub-logo-trans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96" y="179388"/>
            <a:ext cx="1192017" cy="8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8"/>
          <p:cNvSpPr>
            <a:spLocks noChangeArrowheads="1"/>
          </p:cNvSpPr>
          <p:nvPr userDrawn="1"/>
        </p:nvSpPr>
        <p:spPr bwMode="auto">
          <a:xfrm>
            <a:off x="8316416" y="6409134"/>
            <a:ext cx="827584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13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24744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6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6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97"/>
            <a:ext cx="9144000" cy="46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4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7380312" y="1010006"/>
            <a:ext cx="1763688" cy="5362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23112" cy="707678"/>
          </a:xfrm>
        </p:spPr>
        <p:txBody>
          <a:bodyPr anchor="t"/>
          <a:lstStyle>
            <a:lvl1pPr algn="l">
              <a:defRPr sz="36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6696744" cy="511256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80312" y="1039480"/>
            <a:ext cx="1763688" cy="5341848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Gerade Verbindung mit Pfeil 9"/>
          <p:cNvCxnSpPr/>
          <p:nvPr userDrawn="1"/>
        </p:nvCxnSpPr>
        <p:spPr>
          <a:xfrm>
            <a:off x="7380312" y="1010006"/>
            <a:ext cx="0" cy="5362776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 userDrawn="1"/>
        </p:nvCxnSpPr>
        <p:spPr>
          <a:xfrm>
            <a:off x="7380312" y="-18838"/>
            <a:ext cx="0" cy="101175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06C3A-E7FA-44CA-BD16-A8224558B247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Picture 2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" y="0"/>
            <a:ext cx="9144000" cy="463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87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975"/>
            <a:ext cx="9144000" cy="56880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  <a:extLst/>
        </p:spPr>
      </p:pic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6409134"/>
            <a:ext cx="9144000" cy="4762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sz="2400">
              <a:latin typeface="Candara" pitchFamily="34" charset="0"/>
            </a:endParaRPr>
          </a:p>
        </p:txBody>
      </p:sp>
      <p:pic>
        <p:nvPicPr>
          <p:cNvPr id="10" name="Picture 14" descr="sub-logo-trans-weis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6458346"/>
            <a:ext cx="604838" cy="4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44218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66785" y="6444218"/>
            <a:ext cx="66517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de-DE" smtClean="0"/>
              <a:t>Digitaler Assistent DA-3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348732" y="6448251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fld id="{BAD06C3A-E7FA-44CA-BD16-A8224558B2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13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800000"/>
          </a:solidFill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800000"/>
        </a:buClr>
        <a:buFont typeface="Wingdings" pitchFamily="2" charset="2"/>
        <a:buChar char="n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n"/>
        <a:defRPr sz="18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600" dirty="0" smtClean="0"/>
              <a:t>	</a:t>
            </a:r>
          </a:p>
          <a:p>
            <a:pPr marL="0" indent="0">
              <a:buNone/>
            </a:pPr>
            <a:r>
              <a:rPr lang="de-DE" sz="3600" b="1" dirty="0" smtClean="0"/>
              <a:t>	</a:t>
            </a:r>
            <a:r>
              <a:rPr lang="de-DE" sz="4000" b="1" dirty="0" smtClean="0"/>
              <a:t>BK-Vergabe im DA-3</a:t>
            </a:r>
            <a:endParaRPr lang="de-DE" sz="4000" b="1" dirty="0"/>
          </a:p>
          <a:p>
            <a:pPr marL="0" indent="0">
              <a:buNone/>
            </a:pPr>
            <a:endParaRPr lang="de-DE" sz="36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9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Auswahl von SE-Merkmalen und Export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Auswahl z.B. einer BK durch </a:t>
            </a:r>
            <a:r>
              <a:rPr lang="de-DE" sz="2800" b="1" dirty="0" smtClean="0">
                <a:solidFill>
                  <a:srgbClr val="00B050"/>
                </a:solidFill>
              </a:rPr>
              <a:t>+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Dadurch Übernahme in Box „Erschließung“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Löschen </a:t>
            </a:r>
            <a:r>
              <a:rPr lang="de-DE" dirty="0"/>
              <a:t>einer selbst vergebenen BK aus </a:t>
            </a:r>
            <a:r>
              <a:rPr lang="de-DE" dirty="0" smtClean="0"/>
              <a:t>Box </a:t>
            </a:r>
            <a:r>
              <a:rPr lang="de-DE" dirty="0"/>
              <a:t>„Erschließung“ durch  </a:t>
            </a:r>
            <a:r>
              <a:rPr lang="de-DE" sz="2400" b="1" dirty="0">
                <a:solidFill>
                  <a:srgbClr val="FF0000"/>
                </a:solidFill>
              </a:rPr>
              <a:t>-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Export der ausgewählten Sacherschließungsmerkmale durch </a:t>
            </a:r>
            <a:endParaRPr lang="de-DE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</a:rPr>
              <a:t> </a:t>
            </a:r>
            <a:r>
              <a:rPr lang="de-DE" sz="2400" b="1" dirty="0" smtClean="0">
                <a:solidFill>
                  <a:srgbClr val="FF0000"/>
                </a:solidFill>
              </a:rPr>
              <a:t>    </a:t>
            </a:r>
            <a:r>
              <a:rPr lang="de-DE" dirty="0" smtClean="0"/>
              <a:t>(rechts oben)</a:t>
            </a:r>
            <a:endParaRPr lang="de-DE" dirty="0"/>
          </a:p>
          <a:p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58923"/>
            <a:ext cx="874440" cy="365125"/>
          </a:xfrm>
        </p:spPr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581" y="4077072"/>
            <a:ext cx="1275077" cy="354506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smtClean="0"/>
              <a:t>BK </a:t>
            </a:r>
            <a:r>
              <a:rPr lang="de-DE" sz="3200" dirty="0" smtClean="0"/>
              <a:t>fehlt im CBS; im DA-3 </a:t>
            </a:r>
            <a:r>
              <a:rPr lang="de-DE" sz="3200" dirty="0" smtClean="0"/>
              <a:t>bei Vorschlägen vorh</a:t>
            </a:r>
            <a:r>
              <a:rPr lang="de-DE" sz="3200" dirty="0" smtClean="0"/>
              <a:t>.</a:t>
            </a:r>
            <a:endParaRPr lang="de-DE" sz="32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520" y="1107369"/>
            <a:ext cx="8640960" cy="5265355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5436096" y="4221088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2123728" y="4257092"/>
            <a:ext cx="978408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10800000">
            <a:off x="6444208" y="5157192"/>
            <a:ext cx="792088" cy="36004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206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Einspielkontrolle im K10plus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600" y="1124744"/>
            <a:ext cx="7272808" cy="5184576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3419872" y="5877272"/>
            <a:ext cx="100811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9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Reihenfolge bei mehreren BKs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Für eine gewünschte Reihenfolge müssen die BKs entsprechend einzeln in die Erschließungsbox übernommen werden.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In dieser Reihenfolge erscheinen sie auch im Katalog (K10plus).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Ergänzung einer BK zu bereits vorhandenen ist nur an letzter Stelle möglich.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Bei Übertragung </a:t>
            </a:r>
            <a:r>
              <a:rPr lang="de-DE" dirty="0" smtClean="0"/>
              <a:t>eines ganzen </a:t>
            </a:r>
            <a:r>
              <a:rPr lang="de-DE" dirty="0" err="1" smtClean="0"/>
              <a:t>Scratchpads</a:t>
            </a:r>
            <a:r>
              <a:rPr lang="de-DE" dirty="0" smtClean="0"/>
              <a:t> sind BK-Notationen </a:t>
            </a:r>
            <a:r>
              <a:rPr lang="de-DE" dirty="0" smtClean="0"/>
              <a:t>automatisch numerisch sortiert. 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Im DA-3 ist keine Veränderung der Reihenfolge möglich, nur im CBS.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059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BK-Suche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Wahlmöglichkeit zwischen Anzeige der BK in hierarchischer Struktur und der Suchfunktion: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Eingestellter Reiter ist blau markiert.	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20" y="2132856"/>
            <a:ext cx="3891270" cy="2016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54" y="4467135"/>
            <a:ext cx="5266001" cy="1011435"/>
          </a:xfrm>
          <a:prstGeom prst="rect">
            <a:avLst/>
          </a:prstGeom>
        </p:spPr>
      </p:pic>
      <p:sp>
        <p:nvSpPr>
          <p:cNvPr id="11" name="Pfeil nach rechts 10"/>
          <p:cNvSpPr/>
          <p:nvPr/>
        </p:nvSpPr>
        <p:spPr>
          <a:xfrm>
            <a:off x="1248417" y="2635099"/>
            <a:ext cx="618368" cy="351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2004379" y="4233747"/>
            <a:ext cx="484632" cy="6197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4572000" y="4233747"/>
            <a:ext cx="484632" cy="6197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8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BK: Reiter Hierarchie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Hierarchie ermöglicht Browsen </a:t>
            </a:r>
            <a:r>
              <a:rPr lang="de-DE" dirty="0"/>
              <a:t>in den </a:t>
            </a:r>
            <a:r>
              <a:rPr lang="de-DE" dirty="0" smtClean="0"/>
              <a:t>BK-Klassen.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Untergruppen lassen sich auf- oder zuklappen.</a:t>
            </a:r>
          </a:p>
          <a:p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64" y="2204864"/>
            <a:ext cx="5018747" cy="3628152"/>
          </a:xfrm>
          <a:prstGeom prst="rect">
            <a:avLst/>
          </a:prstGeom>
        </p:spPr>
      </p:pic>
      <p:sp>
        <p:nvSpPr>
          <p:cNvPr id="8" name="Pfeil nach links 7"/>
          <p:cNvSpPr/>
          <p:nvPr/>
        </p:nvSpPr>
        <p:spPr>
          <a:xfrm>
            <a:off x="6444208" y="3553444"/>
            <a:ext cx="720080" cy="30760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5400000">
            <a:off x="6027511" y="2477545"/>
            <a:ext cx="618366" cy="36103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6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BK: Reiter Suche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Recherche </a:t>
            </a:r>
            <a:r>
              <a:rPr lang="de-DE" dirty="0"/>
              <a:t>nach </a:t>
            </a:r>
            <a:r>
              <a:rPr lang="de-DE" dirty="0" smtClean="0"/>
              <a:t>Notationen und ihren verbalen Benennungen und ggf. deren Varianten.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Voll- </a:t>
            </a:r>
            <a:r>
              <a:rPr lang="de-DE" dirty="0"/>
              <a:t>und Präfixsuche möglich. </a:t>
            </a: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Präfixsuche = Autovervollständigung</a:t>
            </a:r>
            <a:br>
              <a:rPr lang="de-DE" dirty="0" smtClean="0"/>
            </a:br>
            <a:r>
              <a:rPr lang="de-DE" dirty="0" smtClean="0"/>
              <a:t>                           Berücksichtigt nur die bevorzugte Form der BK.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Vollsuche = Suchbegriff* + Enter</a:t>
            </a:r>
            <a:br>
              <a:rPr lang="de-DE" dirty="0" smtClean="0"/>
            </a:br>
            <a:r>
              <a:rPr lang="de-DE" dirty="0" smtClean="0"/>
              <a:t>                       Berücksichtigt </a:t>
            </a:r>
            <a:r>
              <a:rPr lang="de-DE" dirty="0"/>
              <a:t>auch </a:t>
            </a:r>
            <a:r>
              <a:rPr lang="de-DE" dirty="0" smtClean="0"/>
              <a:t>die Varianten zur verbalen Benennung. </a:t>
            </a:r>
          </a:p>
          <a:p>
            <a:pPr marL="0" indent="0"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444218"/>
            <a:ext cx="1018456" cy="365125"/>
          </a:xfrm>
        </p:spPr>
        <p:txBody>
          <a:bodyPr/>
          <a:lstStyle/>
          <a:p>
            <a:r>
              <a:rPr lang="de-DE" dirty="0" smtClean="0"/>
              <a:t>12./</a:t>
            </a:r>
            <a:r>
              <a:rPr lang="de-DE" dirty="0" smtClean="0"/>
              <a:t>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6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BK-Suche mit Notation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Übernahme mehrerer BKs aus der gleichen Notationsgruppe in die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Erschließungsbox wird vereinfacht, wenn nur mit den Anfangsziffern gesucht wird.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95536" y="6444218"/>
            <a:ext cx="874440" cy="365125"/>
          </a:xfrm>
        </p:spPr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788" y="2564904"/>
            <a:ext cx="4881092" cy="2853679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38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Verbale BK-Suche + BK-Info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8" name="Inhaltsplatzhalter 7" descr="Bildschirmausschnit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4"/>
            <a:ext cx="8712968" cy="3178385"/>
          </a:xfrm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63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BK-Suche: Bemerkungen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8574" y="1266147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Suche in Bemerkungen im BK-</a:t>
            </a:r>
            <a:r>
              <a:rPr lang="de-DE" sz="2400" dirty="0" err="1" smtClean="0"/>
              <a:t>Normsatz</a:t>
            </a:r>
            <a:r>
              <a:rPr lang="de-DE" sz="2400" dirty="0" smtClean="0"/>
              <a:t> durch Änderung der Einstellungen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64" y="2852936"/>
            <a:ext cx="7605207" cy="2509302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233017" y="3927567"/>
            <a:ext cx="61836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2267744" y="2566872"/>
            <a:ext cx="360040" cy="360040"/>
          </a:xfrm>
          <a:prstGeom prst="downArrow">
            <a:avLst>
              <a:gd name="adj1" fmla="val 50000"/>
              <a:gd name="adj2" fmla="val 514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>
            <a:off x="1420740" y="2566872"/>
            <a:ext cx="360040" cy="360040"/>
          </a:xfrm>
          <a:prstGeom prst="downArrow">
            <a:avLst>
              <a:gd name="adj1" fmla="val 50000"/>
              <a:gd name="adj2" fmla="val 514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86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BK-Suche: Bemerkungen/Verweise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340768"/>
            <a:ext cx="8075240" cy="47853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Unbedingt die BK verwenden, </a:t>
            </a:r>
            <a:r>
              <a:rPr lang="de-DE" b="1" dirty="0" smtClean="0"/>
              <a:t>auf die </a:t>
            </a:r>
            <a:r>
              <a:rPr lang="de-DE" dirty="0" smtClean="0"/>
              <a:t>verwiesen wird.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Erst zu sehen im geöffneten BK-Satz in der Box Info.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36" y="2996952"/>
            <a:ext cx="8219256" cy="2717109"/>
          </a:xfrm>
          <a:prstGeom prst="rect">
            <a:avLst/>
          </a:prstGeom>
        </p:spPr>
      </p:pic>
      <p:sp>
        <p:nvSpPr>
          <p:cNvPr id="8" name="Pfeil nach rechts 7"/>
          <p:cNvSpPr/>
          <p:nvPr/>
        </p:nvSpPr>
        <p:spPr>
          <a:xfrm>
            <a:off x="4283968" y="4725144"/>
            <a:ext cx="7772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6012160" y="4725144"/>
            <a:ext cx="20882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99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BK-Suche: Rechtschreibung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Achtung: </a:t>
            </a:r>
          </a:p>
          <a:p>
            <a:pPr marL="0" indent="0">
              <a:buNone/>
            </a:pPr>
            <a:r>
              <a:rPr lang="de-DE" dirty="0" smtClean="0"/>
              <a:t>Die neue, aktuell geltende Rechtschreibung ist noch nicht verankert.</a:t>
            </a:r>
          </a:p>
          <a:p>
            <a:endParaRPr lang="de-D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Kartografie oder Lexikografie ergibt keine Treffer.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Kartographie oder Lexikographie führt zur Systemstelle.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/>
              <a:t>Trunkieren</a:t>
            </a:r>
            <a:r>
              <a:rPr lang="de-DE" dirty="0" smtClean="0"/>
              <a:t> mit * empfohlen: </a:t>
            </a:r>
            <a:r>
              <a:rPr lang="de-DE" dirty="0" err="1" smtClean="0"/>
              <a:t>kartogra</a:t>
            </a:r>
            <a:r>
              <a:rPr lang="de-DE" dirty="0" smtClean="0"/>
              <a:t>*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11560" y="6444218"/>
            <a:ext cx="874440" cy="365125"/>
          </a:xfrm>
        </p:spPr>
        <p:txBody>
          <a:bodyPr/>
          <a:lstStyle/>
          <a:p>
            <a:r>
              <a:rPr lang="de-DE" smtClean="0"/>
              <a:t>12./13.4.2023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Digitaler Assistent DA-3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09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bi-4x3">
  <a:themeElements>
    <a:clrScheme name="Benutzerdefiniert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A3010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grau-4x3</Template>
  <TotalTime>0</TotalTime>
  <Words>1047</Words>
  <Application>Microsoft Office PowerPoint</Application>
  <PresentationFormat>Bildschirmpräsentation (4:3)</PresentationFormat>
  <Paragraphs>141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Candara</vt:lpstr>
      <vt:lpstr>Wingdings</vt:lpstr>
      <vt:lpstr>Stabi-4x3</vt:lpstr>
      <vt:lpstr>Übersicht</vt:lpstr>
      <vt:lpstr>BK-Suche</vt:lpstr>
      <vt:lpstr>BK: Reiter Hierarchie</vt:lpstr>
      <vt:lpstr>BK: Reiter Suche</vt:lpstr>
      <vt:lpstr>BK-Suche mit Notation</vt:lpstr>
      <vt:lpstr>Verbale BK-Suche + BK-Info</vt:lpstr>
      <vt:lpstr>BK-Suche: Bemerkungen</vt:lpstr>
      <vt:lpstr>BK-Suche: Bemerkungen/Verweise</vt:lpstr>
      <vt:lpstr>BK-Suche: Rechtschreibung</vt:lpstr>
      <vt:lpstr>Auswahl von SE-Merkmalen und Export</vt:lpstr>
      <vt:lpstr>BK fehlt im CBS; im DA-3 bei Vorschlägen vorh.</vt:lpstr>
      <vt:lpstr>Einspielkontrolle im K10plus</vt:lpstr>
      <vt:lpstr>Reihenfolge bei mehreren BKs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Kahl, Birgit</dc:creator>
  <cp:lastModifiedBy>Schneider-Schulze, Margit</cp:lastModifiedBy>
  <cp:revision>871</cp:revision>
  <cp:lastPrinted>2021-03-03T10:02:34Z</cp:lastPrinted>
  <dcterms:created xsi:type="dcterms:W3CDTF">2020-12-11T06:50:32Z</dcterms:created>
  <dcterms:modified xsi:type="dcterms:W3CDTF">2023-04-13T10:43:28Z</dcterms:modified>
</cp:coreProperties>
</file>