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9" r:id="rId4"/>
    <p:sldId id="285" r:id="rId5"/>
    <p:sldId id="258" r:id="rId6"/>
    <p:sldId id="267" r:id="rId7"/>
    <p:sldId id="268" r:id="rId8"/>
    <p:sldId id="273" r:id="rId9"/>
    <p:sldId id="272" r:id="rId10"/>
    <p:sldId id="275" r:id="rId11"/>
    <p:sldId id="274" r:id="rId12"/>
    <p:sldId id="284" r:id="rId13"/>
    <p:sldId id="282" r:id="rId14"/>
    <p:sldId id="288" r:id="rId15"/>
    <p:sldId id="283" r:id="rId16"/>
    <p:sldId id="276" r:id="rId17"/>
    <p:sldId id="299" r:id="rId18"/>
    <p:sldId id="271" r:id="rId19"/>
    <p:sldId id="290" r:id="rId20"/>
    <p:sldId id="277" r:id="rId21"/>
    <p:sldId id="270" r:id="rId22"/>
    <p:sldId id="289" r:id="rId23"/>
    <p:sldId id="279" r:id="rId24"/>
    <p:sldId id="291" r:id="rId25"/>
    <p:sldId id="287" r:id="rId26"/>
    <p:sldId id="294" r:id="rId27"/>
    <p:sldId id="297" r:id="rId28"/>
    <p:sldId id="296" r:id="rId29"/>
    <p:sldId id="302" r:id="rId30"/>
    <p:sldId id="300" r:id="rId31"/>
    <p:sldId id="301" r:id="rId32"/>
    <p:sldId id="295" r:id="rId33"/>
    <p:sldId id="286" r:id="rId34"/>
    <p:sldId id="263" r:id="rId35"/>
  </p:sldIdLst>
  <p:sldSz cx="9144000" cy="5715000" type="screen16x1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745" autoAdjust="0"/>
  </p:normalViewPr>
  <p:slideViewPr>
    <p:cSldViewPr>
      <p:cViewPr varScale="1">
        <p:scale>
          <a:sx n="146" d="100"/>
          <a:sy n="146" d="100"/>
        </p:scale>
        <p:origin x="516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EC40-D7C5-4589-871D-0AD6B94FED7B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647C-6896-4862-8A9C-A249B6A0F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38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Basisversion: Ge</a:t>
            </a:r>
            <a:r>
              <a:rPr lang="de-DE" baseline="0" dirty="0" smtClean="0"/>
              <a:t>meint ist die Version des DA für K10plus in der vorliegenden Form.</a:t>
            </a:r>
          </a:p>
          <a:p>
            <a:r>
              <a:rPr lang="de-DE" baseline="0" dirty="0" smtClean="0"/>
              <a:t>Unterstützt wird die Sacherschließung auf bibliografischer Ebene.</a:t>
            </a:r>
          </a:p>
          <a:p>
            <a:endParaRPr lang="de-DE" baseline="0" dirty="0" smtClean="0"/>
          </a:p>
          <a:p>
            <a:r>
              <a:rPr lang="de-DE" baseline="0" dirty="0" smtClean="0"/>
              <a:t>Kritische Prüfung der vorhandenen SE-Daten – Regelwerke, Verbundkonventionen sind zu beachten.</a:t>
            </a:r>
          </a:p>
          <a:p>
            <a:r>
              <a:rPr lang="de-DE" dirty="0" smtClean="0"/>
              <a:t>Nicht alle Vorschläge aus Übersetzungen, </a:t>
            </a:r>
            <a:r>
              <a:rPr lang="de-DE" dirty="0" err="1" smtClean="0"/>
              <a:t>Mappings</a:t>
            </a:r>
            <a:r>
              <a:rPr lang="de-DE" dirty="0" smtClean="0"/>
              <a:t> und Verbünden passen zum vorliegenden Titel. Wichtig bleibt die kritische Prüfung.</a:t>
            </a:r>
            <a:r>
              <a:rPr lang="de-DE" baseline="0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Bitte</a:t>
            </a:r>
            <a:r>
              <a:rPr lang="de-DE" baseline="0" dirty="0" smtClean="0"/>
              <a:t> melden Sie sich bei Interesse zunächst bei mir Heike.Carstensen@sub.uni-hamburg.de. Ich würde Ihr Interesse dann einmal gebündelt (nach Institution)  beim GBV anmelden. Dafür benötige ich eine Ansprechperson pro Institution sowie die Anzahl der </a:t>
            </a:r>
            <a:r>
              <a:rPr lang="de-DE" baseline="0" dirty="0" err="1" smtClean="0"/>
              <a:t>Kolleg:innen</a:t>
            </a:r>
            <a:r>
              <a:rPr lang="de-DE" baseline="0" dirty="0" smtClean="0"/>
              <a:t>, die mit dem DA-3 arbeiten werden = Anzahl der benötigten Accounts.</a:t>
            </a:r>
          </a:p>
          <a:p>
            <a:r>
              <a:rPr lang="de-DE" baseline="0" dirty="0" smtClean="0"/>
              <a:t>Frau Carstensen ist Mitglied der </a:t>
            </a:r>
            <a:r>
              <a:rPr lang="de-DE" b="1" baseline="0" dirty="0" smtClean="0"/>
              <a:t>DA-3 Expertengruppe im K10plus  </a:t>
            </a:r>
            <a:r>
              <a:rPr lang="de-DE" b="0" baseline="0" dirty="0" smtClean="0"/>
              <a:t>über die die Aufschaltung interessierter </a:t>
            </a:r>
            <a:r>
              <a:rPr lang="de-DE" b="0" baseline="0" dirty="0" err="1" smtClean="0"/>
              <a:t>Kolleg:innen</a:t>
            </a:r>
            <a:r>
              <a:rPr lang="de-DE" b="0" baseline="0" dirty="0" smtClean="0"/>
              <a:t> unterstützt wird.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81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03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Nummersuche</a:t>
            </a:r>
            <a:r>
              <a:rPr lang="de-DE" dirty="0" smtClean="0"/>
              <a:t>:</a:t>
            </a:r>
          </a:p>
          <a:p>
            <a:r>
              <a:rPr lang="de-DE" dirty="0" smtClean="0"/>
              <a:t>PPN</a:t>
            </a:r>
          </a:p>
          <a:p>
            <a:r>
              <a:rPr lang="de-DE" dirty="0" smtClean="0"/>
              <a:t>ISBN, ISSN,</a:t>
            </a:r>
            <a:r>
              <a:rPr lang="de-DE" baseline="0" dirty="0" smtClean="0"/>
              <a:t> beide ohne Bindestriche</a:t>
            </a:r>
            <a:endParaRPr lang="de-DE" dirty="0" smtClean="0"/>
          </a:p>
          <a:p>
            <a:r>
              <a:rPr lang="de-DE" dirty="0" smtClean="0"/>
              <a:t>Signaturen mit Leer- und Sonderzeichen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0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Diverse Sucheinstiege sind möglich: Autor, Titel, Verlag etc., </a:t>
            </a:r>
            <a:r>
              <a:rPr lang="de-DE" i="0" dirty="0" smtClean="0"/>
              <a:t>Kombination verschiedener Sucheinstiege im Feld SRU</a:t>
            </a:r>
            <a:r>
              <a:rPr lang="de-DE" dirty="0" smtClean="0"/>
              <a:t>. </a:t>
            </a:r>
          </a:p>
          <a:p>
            <a:r>
              <a:rPr lang="de-DE" dirty="0" smtClean="0"/>
              <a:t>Weitere</a:t>
            </a:r>
            <a:r>
              <a:rPr lang="de-DE" baseline="0" dirty="0" smtClean="0"/>
              <a:t> Sucheinstiege  über SRU-Schnittstelle:</a:t>
            </a:r>
          </a:p>
          <a:p>
            <a:r>
              <a:rPr lang="de-DE" baseline="0" dirty="0" smtClean="0"/>
              <a:t>https://sru.bsz-bw.de/swb-290?version=1.1</a:t>
            </a:r>
          </a:p>
          <a:p>
            <a:r>
              <a:rPr lang="de-DE" dirty="0" smtClean="0"/>
              <a:t>Auch das Arbeiten mit Listen</a:t>
            </a:r>
            <a:r>
              <a:rPr lang="de-DE" baseline="0" dirty="0" smtClean="0"/>
              <a:t> ist möglich. Sie können Listen im DA-3 erstellen oder Dateien (.</a:t>
            </a:r>
            <a:r>
              <a:rPr lang="de-DE" baseline="0" dirty="0" err="1" smtClean="0"/>
              <a:t>txt</a:t>
            </a:r>
            <a:r>
              <a:rPr lang="de-DE" baseline="0" dirty="0" smtClean="0"/>
              <a:t>) in den DA-3 hochladen.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553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Jede Box/Kachel/Fenster kann in Größe (per Maus) und Inhalt (Menüpunkt Einstellungen) an Ihre Bedürfnisse angepasst werden. Vergrößern, verkleinern, verschieben… möglich.</a:t>
            </a:r>
          </a:p>
          <a:p>
            <a:r>
              <a:rPr lang="de-DE" baseline="0" dirty="0" smtClean="0"/>
              <a:t>Sollte jeweils an die eigenen Erfordernisse angepasst und entsprechend eingestellt werden.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 Ansicht zurücksetzen über  Optionen  Fenster zurücksetzen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22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Die Box Tools</a:t>
            </a:r>
            <a:r>
              <a:rPr lang="de-DE" baseline="0" dirty="0" smtClean="0"/>
              <a:t> beinhaltet alle bisher im DA-3 zur Verfügung stehenden Normdateien.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Sie können über Einstellungen oben rechts die Anzeige an Ihre Bedürfnisse anpassen und alle Werkzeuge, die Sie nicht benötigen ausblenden oder die Reihenfolge verändern.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89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Pfeil zeigt nach unten=Aufgeklappte</a:t>
            </a:r>
            <a:r>
              <a:rPr lang="de-DE" baseline="0" dirty="0" smtClean="0"/>
              <a:t> Hierarchie.</a:t>
            </a:r>
          </a:p>
          <a:p>
            <a:r>
              <a:rPr lang="de-DE" baseline="0" dirty="0" smtClean="0"/>
              <a:t>Pfeil zeigt nach rechts=Geschlossene Hierarchie.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558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Infos</a:t>
            </a:r>
            <a:r>
              <a:rPr lang="de-DE" baseline="0" dirty="0" smtClean="0"/>
              <a:t> in Infobox:</a:t>
            </a:r>
            <a:endParaRPr lang="de-DE" dirty="0" smtClean="0"/>
          </a:p>
          <a:p>
            <a:r>
              <a:rPr lang="de-DE" dirty="0" smtClean="0"/>
              <a:t>Nur zu Normdateien im DA-3.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72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werden ausführliche Informationen und eventuell Verwendungshinweise zum jeweiligen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Normsatz</a:t>
            </a:r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angezeigt.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23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499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Über den Pfeil neben der PPN gelangt man in den GVK. </a:t>
            </a:r>
          </a:p>
          <a:p>
            <a:r>
              <a:rPr lang="de-DE" baseline="0" dirty="0" smtClean="0"/>
              <a:t>Das Inhaltsverzeichnis lässt sich per Mausklick im DA-3 anzeigen.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67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Die  einzelnen Schlagwörter und Notationen können durch Anklicken in der Infobox angezeigt werden.</a:t>
            </a:r>
            <a:r>
              <a:rPr lang="de-DE" baseline="0" dirty="0" smtClean="0"/>
              <a:t> Durch Klick auf das „i“ in der Erschließungsbox erhalten wir die gleichen Infos.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Kritische Prüfung der vorhandenen SE-Daten bleibt wichtig, da n</a:t>
            </a:r>
            <a:r>
              <a:rPr lang="de-DE" dirty="0" smtClean="0"/>
              <a:t>icht alle Vorschläge aus Übersetzungen, </a:t>
            </a:r>
            <a:r>
              <a:rPr lang="de-DE" dirty="0" err="1" smtClean="0"/>
              <a:t>Mappings</a:t>
            </a:r>
            <a:r>
              <a:rPr lang="de-DE" dirty="0" smtClean="0"/>
              <a:t> und Verbünden zum vorliegenden Titel passen.</a:t>
            </a:r>
            <a:r>
              <a:rPr lang="de-DE" baseline="0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28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 einzelnen Schlagwörter und Notationen können durch Anklicken in der Infobox angezeigt werden.</a:t>
            </a:r>
            <a:r>
              <a:rPr lang="de-DE" baseline="0" dirty="0" smtClean="0"/>
              <a:t> Durch Klick auf das „i“ in der Erschließungsbox erhalten wir die gleichen Infos.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42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Ablage von häufig genutzten Notationen und SWW.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vorhin schon erwähnt unterstützt es bei der Listenbearbeitung.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Papier-Symbol aus anderen Kacheln SE ins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Scratchpad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holen. Dem Titel durch +-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Zeichen hinzufügen.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925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36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PPN 1698182295 beinhaltet</a:t>
            </a:r>
            <a:r>
              <a:rPr lang="de-DE" baseline="0" dirty="0" smtClean="0"/>
              <a:t> GND, STW + RVK; Formangabe Lehrbuch; mehrere SUB-Signaturen im Kurztitel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06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Bsp. elektronische Publikation. Neben GND und RVK Vorschläge und </a:t>
            </a:r>
            <a:r>
              <a:rPr lang="de-DE" dirty="0" err="1" smtClean="0"/>
              <a:t>Mappings</a:t>
            </a:r>
            <a:r>
              <a:rPr lang="de-DE" dirty="0" smtClean="0"/>
              <a:t> aus LCSH, STW,</a:t>
            </a:r>
            <a:r>
              <a:rPr lang="de-DE" baseline="0" dirty="0" smtClean="0"/>
              <a:t> DDC Sachgruppen, LCC, Rameau, Freie Schlagwörter, DDC.</a:t>
            </a:r>
          </a:p>
          <a:p>
            <a:r>
              <a:rPr lang="de-DE" baseline="0" dirty="0" smtClean="0"/>
              <a:t>Die Einstellungen in den Boxen Vorschläge und Erschließung sind so verändert, dass die RVK weiter oben steht als normalerweise.</a:t>
            </a:r>
            <a:endParaRPr lang="de-DE" dirty="0" smtClean="0"/>
          </a:p>
          <a:p>
            <a:r>
              <a:rPr lang="de-DE" dirty="0" smtClean="0"/>
              <a:t>(Info für evtl. Nachfragen:</a:t>
            </a:r>
            <a:r>
              <a:rPr lang="de-DE" baseline="0" dirty="0" smtClean="0"/>
              <a:t> </a:t>
            </a:r>
            <a:r>
              <a:rPr lang="de-DE" dirty="0" smtClean="0"/>
              <a:t>Zugang zu</a:t>
            </a:r>
            <a:r>
              <a:rPr lang="de-DE" baseline="0" dirty="0" smtClean="0"/>
              <a:t> dieser elektronischen Publikation über Katalog</a:t>
            </a:r>
            <a:r>
              <a:rPr lang="de-DE" i="1" baseline="0" dirty="0" smtClean="0"/>
              <a:t>plus, </a:t>
            </a:r>
            <a:r>
              <a:rPr lang="de-DE" i="0" baseline="0" dirty="0" smtClean="0"/>
              <a:t>da kostenpflichtig, nicht vom DA-3 oder K10plus aus. Das geht nur bei frei verfügbaren.) </a:t>
            </a:r>
          </a:p>
          <a:p>
            <a:r>
              <a:rPr lang="de-DE" i="0" baseline="0" dirty="0" smtClean="0"/>
              <a:t>Übernahme der SE-Daten per Mausklick auf das grüne Plus.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54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RVK und GND im K10plus bereits vorhanden, BK</a:t>
            </a:r>
            <a:r>
              <a:rPr lang="de-DE" b="0" baseline="0" dirty="0" smtClean="0"/>
              <a:t> als Vorschlag.</a:t>
            </a:r>
            <a:endParaRPr lang="de-DE" b="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695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Vorschläge/</a:t>
            </a:r>
            <a:r>
              <a:rPr lang="de-DE" dirty="0" err="1" smtClean="0"/>
              <a:t>Mappings</a:t>
            </a:r>
            <a:r>
              <a:rPr lang="de-DE" dirty="0" smtClean="0"/>
              <a:t> neben GND und RVK aus LCSH, STW, DDC</a:t>
            </a:r>
            <a:r>
              <a:rPr lang="de-DE" baseline="0" dirty="0" smtClean="0"/>
              <a:t>, LCC, Rameau.</a:t>
            </a:r>
          </a:p>
          <a:p>
            <a:endParaRPr lang="de-DE" baseline="0" dirty="0" smtClean="0"/>
          </a:p>
          <a:p>
            <a:r>
              <a:rPr lang="de-DE" b="0" baseline="0" dirty="0" smtClean="0"/>
              <a:t>Erschließungsbox noch leer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063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6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Entwickelt von der Schweizer Firma Eurospider.</a:t>
            </a:r>
            <a:r>
              <a:rPr lang="de-DE" baseline="0" dirty="0" smtClean="0"/>
              <a:t> Weiterentwickelt mit Hilfe von  </a:t>
            </a:r>
            <a:r>
              <a:rPr lang="de-DE" baseline="0" dirty="0" err="1" smtClean="0"/>
              <a:t>Kolleg:innen</a:t>
            </a:r>
            <a:r>
              <a:rPr lang="de-DE" baseline="0" dirty="0" smtClean="0"/>
              <a:t> verschiedener Bibliotheken u.a. der UB Stuttgart und der </a:t>
            </a:r>
            <a:r>
              <a:rPr lang="de-DE" baseline="0" dirty="0" err="1" smtClean="0"/>
              <a:t>Stabi</a:t>
            </a:r>
            <a:r>
              <a:rPr lang="de-DE" baseline="0" dirty="0" smtClean="0"/>
              <a:t> Berlin.</a:t>
            </a:r>
          </a:p>
          <a:p>
            <a:r>
              <a:rPr lang="de-DE" baseline="0" dirty="0" smtClean="0"/>
              <a:t>Lokale SE unterstützt der DA-3 nicht!</a:t>
            </a:r>
          </a:p>
          <a:p>
            <a:r>
              <a:rPr lang="de-DE" baseline="0" dirty="0" err="1" smtClean="0"/>
              <a:t>Umsignieren</a:t>
            </a:r>
            <a:r>
              <a:rPr lang="de-DE" baseline="0" dirty="0" smtClean="0"/>
              <a:t> auf eine andere Klassifikation kann der DA-3 nicht!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593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</a:t>
            </a:r>
            <a:r>
              <a:rPr lang="de-DE" baseline="0" dirty="0" smtClean="0"/>
              <a:t> DA-3 ausgewählte und gespeicherte SE-Daten werden ca. 70 Sekunden nach dem Export in den K10plus mit der Kennzeichnung DA-3 angezeigt.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2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Anzeige</a:t>
            </a:r>
            <a:r>
              <a:rPr lang="de-DE" baseline="0" dirty="0" smtClean="0"/>
              <a:t> des</a:t>
            </a:r>
            <a:r>
              <a:rPr lang="de-DE" dirty="0" smtClean="0"/>
              <a:t> gleichen Titels nach dem Export der SE-Daten in den K10plus.</a:t>
            </a:r>
            <a:br>
              <a:rPr lang="de-DE" dirty="0" smtClean="0"/>
            </a:br>
            <a:r>
              <a:rPr lang="de-DE" dirty="0" smtClean="0"/>
              <a:t>Dafür muss die Suche nach dem Titel erneut durchführt werden, damit der DA-3 die aktuellen SE-Daten aus allen Quellen laden kann.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060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504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Bei Fragen bitte an Funktionsadresse schreiben.</a:t>
            </a:r>
          </a:p>
          <a:p>
            <a:r>
              <a:rPr lang="de-DE" baseline="0" dirty="0" smtClean="0"/>
              <a:t>Vortragsfolien werden im Nextranet abgelegt.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62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16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Damit wird die kooperative Inhaltserschließung unterstützt.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9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 den folgenden Folien finden Sie hilfreiche Informationen der Firma Eurospider.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97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Fremddatenübernahme aus dem Web</a:t>
            </a:r>
            <a:r>
              <a:rPr lang="de-DE" b="1" baseline="0" dirty="0" smtClean="0"/>
              <a:t> und Anzeige der aufgelisteten Instrumente der Sacherschließung im DA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45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Bibliotheksverbünde und Nationalbibliotheken als Fremddatenquellen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36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Unterstützte SE-Systeme/Instrumente/KOS der SE im DA</a:t>
            </a:r>
          </a:p>
          <a:p>
            <a:r>
              <a:rPr lang="de-DE" b="1" dirty="0" smtClean="0"/>
              <a:t>Varianten=Äquivalente Bezeichnungen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46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Vorschlagsgeneratoren im DA-3</a:t>
            </a:r>
          </a:p>
          <a:p>
            <a:endParaRPr lang="de-DE" dirty="0" smtClean="0"/>
          </a:p>
          <a:p>
            <a:r>
              <a:rPr lang="de-DE" dirty="0" smtClean="0"/>
              <a:t>MACS-Projekt=Multilingual</a:t>
            </a:r>
            <a:r>
              <a:rPr lang="de-DE" baseline="0" dirty="0" smtClean="0"/>
              <a:t> Access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Subjects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en-GB" dirty="0" smtClean="0"/>
              <a:t>Multilingual Access to Subject (MACS) war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Gemeinschaftsprojekt</a:t>
            </a:r>
            <a:r>
              <a:rPr lang="en-GB" dirty="0" smtClean="0"/>
              <a:t> der </a:t>
            </a:r>
            <a:r>
              <a:rPr lang="en-GB" dirty="0" err="1" smtClean="0"/>
              <a:t>Schweizerischen</a:t>
            </a:r>
            <a:r>
              <a:rPr lang="en-GB" dirty="0" smtClean="0"/>
              <a:t> </a:t>
            </a:r>
            <a:r>
              <a:rPr lang="en-GB" dirty="0" err="1" smtClean="0"/>
              <a:t>Nationalbibliothek</a:t>
            </a:r>
            <a:r>
              <a:rPr lang="en-GB" dirty="0" smtClean="0"/>
              <a:t>, der </a:t>
            </a:r>
            <a:r>
              <a:rPr lang="en-GB" dirty="0" err="1" smtClean="0"/>
              <a:t>Bibliothèque</a:t>
            </a:r>
            <a:r>
              <a:rPr lang="en-GB" dirty="0" smtClean="0"/>
              <a:t> </a:t>
            </a:r>
            <a:r>
              <a:rPr lang="en-GB" dirty="0" err="1" smtClean="0"/>
              <a:t>nationale</a:t>
            </a:r>
            <a:r>
              <a:rPr lang="en-GB" dirty="0" smtClean="0"/>
              <a:t> de France, der British Library und der </a:t>
            </a:r>
            <a:r>
              <a:rPr lang="en-GB" dirty="0" err="1" smtClean="0"/>
              <a:t>Deutschen</a:t>
            </a:r>
            <a:r>
              <a:rPr lang="en-GB" dirty="0" smtClean="0"/>
              <a:t> </a:t>
            </a:r>
            <a:r>
              <a:rPr lang="en-GB" dirty="0" err="1" smtClean="0"/>
              <a:t>Nationalbibliothek</a:t>
            </a:r>
            <a:r>
              <a:rPr lang="en-GB" dirty="0" smtClean="0"/>
              <a:t>. </a:t>
            </a:r>
            <a:r>
              <a:rPr lang="en-GB" dirty="0" err="1" smtClean="0"/>
              <a:t>Äquivalente</a:t>
            </a:r>
            <a:r>
              <a:rPr lang="en-GB" dirty="0" smtClean="0"/>
              <a:t> </a:t>
            </a:r>
            <a:r>
              <a:rPr lang="en-GB" dirty="0" err="1" smtClean="0"/>
              <a:t>Schlagwörter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den LCSH (Library of Congress Subject Headings), </a:t>
            </a:r>
            <a:r>
              <a:rPr lang="en-GB" dirty="0" err="1" smtClean="0"/>
              <a:t>aus</a:t>
            </a:r>
            <a:r>
              <a:rPr lang="en-GB" dirty="0" smtClean="0"/>
              <a:t> RAMEAU (</a:t>
            </a:r>
            <a:r>
              <a:rPr lang="en-GB" dirty="0" err="1" smtClean="0"/>
              <a:t>Répertoire</a:t>
            </a:r>
            <a:r>
              <a:rPr lang="en-GB" dirty="0" smtClean="0"/>
              <a:t> </a:t>
            </a:r>
            <a:r>
              <a:rPr lang="en-GB" dirty="0" err="1" smtClean="0"/>
              <a:t>d'autorité-matière</a:t>
            </a:r>
            <a:r>
              <a:rPr lang="en-GB" dirty="0" smtClean="0"/>
              <a:t> </a:t>
            </a:r>
            <a:r>
              <a:rPr lang="en-GB" dirty="0" err="1" smtClean="0"/>
              <a:t>encyclopédique</a:t>
            </a:r>
            <a:r>
              <a:rPr lang="en-GB" dirty="0" smtClean="0"/>
              <a:t> et </a:t>
            </a:r>
            <a:r>
              <a:rPr lang="en-GB" dirty="0" err="1" smtClean="0"/>
              <a:t>alphabétique</a:t>
            </a:r>
            <a:r>
              <a:rPr lang="en-GB" dirty="0" smtClean="0"/>
              <a:t> </a:t>
            </a:r>
            <a:r>
              <a:rPr lang="en-GB" dirty="0" err="1" smtClean="0"/>
              <a:t>unifié</a:t>
            </a:r>
            <a:r>
              <a:rPr lang="en-GB" dirty="0" smtClean="0"/>
              <a:t>) und </a:t>
            </a:r>
            <a:r>
              <a:rPr lang="en-GB" dirty="0" err="1" smtClean="0"/>
              <a:t>aus</a:t>
            </a:r>
            <a:r>
              <a:rPr lang="en-GB" dirty="0" smtClean="0"/>
              <a:t> der GND (</a:t>
            </a:r>
            <a:r>
              <a:rPr lang="en-GB" dirty="0" err="1" smtClean="0"/>
              <a:t>Gemeinsame</a:t>
            </a:r>
            <a:r>
              <a:rPr lang="en-GB" dirty="0" smtClean="0"/>
              <a:t> </a:t>
            </a:r>
            <a:r>
              <a:rPr lang="en-GB" dirty="0" err="1" smtClean="0"/>
              <a:t>Normdatei</a:t>
            </a:r>
            <a:r>
              <a:rPr lang="en-GB" dirty="0" smtClean="0"/>
              <a:t>) </a:t>
            </a:r>
            <a:r>
              <a:rPr lang="en-GB" dirty="0" err="1" smtClean="0"/>
              <a:t>wurden</a:t>
            </a:r>
            <a:r>
              <a:rPr lang="en-GB" dirty="0" smtClean="0"/>
              <a:t> </a:t>
            </a:r>
            <a:r>
              <a:rPr lang="en-GB" dirty="0" err="1" smtClean="0"/>
              <a:t>dabei</a:t>
            </a:r>
            <a:r>
              <a:rPr lang="en-GB" dirty="0" smtClean="0"/>
              <a:t> </a:t>
            </a:r>
            <a:r>
              <a:rPr lang="en-GB" dirty="0" err="1" smtClean="0"/>
              <a:t>miteinander</a:t>
            </a:r>
            <a:r>
              <a:rPr lang="en-GB" dirty="0" smtClean="0"/>
              <a:t> </a:t>
            </a:r>
            <a:r>
              <a:rPr lang="en-GB" dirty="0" err="1" smtClean="0"/>
              <a:t>verlinkt</a:t>
            </a:r>
            <a:r>
              <a:rPr lang="en-GB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02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325688"/>
            <a:ext cx="7772400" cy="6746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Herzlich willkommen!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37553"/>
            <a:ext cx="6400800" cy="1361447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Computerunterstützte Inhaltserschließung mit dem Digitalen Assistenten DA-3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23.11.2022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9" name="Picture 12" descr="sub-logo-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797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584" y="1571624"/>
            <a:ext cx="7560840" cy="25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17307"/>
            <a:ext cx="4038600" cy="39878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7307"/>
            <a:ext cx="4038600" cy="39878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37287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77347"/>
            <a:ext cx="4040188" cy="3627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937287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477347"/>
            <a:ext cx="4041775" cy="3627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8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380312" y="841672"/>
            <a:ext cx="1763688" cy="446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6923112" cy="589732"/>
          </a:xfrm>
        </p:spPr>
        <p:txBody>
          <a:bodyPr anchor="t"/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37287"/>
            <a:ext cx="6696744" cy="4260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80312" y="866233"/>
            <a:ext cx="1763688" cy="445154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mit Pfeil 9"/>
          <p:cNvCxnSpPr/>
          <p:nvPr userDrawn="1"/>
        </p:nvCxnSpPr>
        <p:spPr>
          <a:xfrm>
            <a:off x="7380312" y="841672"/>
            <a:ext cx="0" cy="446898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 userDrawn="1"/>
        </p:nvCxnSpPr>
        <p:spPr>
          <a:xfrm>
            <a:off x="7380312" y="-15699"/>
            <a:ext cx="0" cy="84312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" y="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Inhalte der heutigen Veranstaltung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1. Was ist der DA?</a:t>
            </a:r>
          </a:p>
          <a:p>
            <a:pPr lvl="0"/>
            <a:r>
              <a:rPr lang="de-DE" dirty="0" smtClean="0"/>
              <a:t>2. Wozu dient der DA?</a:t>
            </a:r>
          </a:p>
          <a:p>
            <a:pPr lvl="0"/>
            <a:r>
              <a:rPr lang="de-DE" dirty="0" smtClean="0"/>
              <a:t>3. Welche Systeme der Sacherschließung unterstützt der DA?</a:t>
            </a:r>
          </a:p>
          <a:p>
            <a:pPr lvl="0"/>
            <a:r>
              <a:rPr lang="de-DE" dirty="0" smtClean="0"/>
              <a:t>4. Wer kann den DA nutzen - Voraussetzungen?</a:t>
            </a:r>
          </a:p>
          <a:p>
            <a:pPr lvl="0"/>
            <a:r>
              <a:rPr lang="de-DE" dirty="0" smtClean="0"/>
              <a:t>5. Kurze Demo  des DA-3 </a:t>
            </a:r>
          </a:p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lang="de-DE" sz="2000" b="0" baseline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1. Was ist der DA?</a:t>
            </a:r>
          </a:p>
          <a:p>
            <a:pPr lvl="0"/>
            <a:r>
              <a:rPr lang="de-DE" dirty="0" smtClean="0"/>
              <a:t>Ein webbasiertes Tool zur computerunterstützten intellektuellen Inhaltserschließung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2. Wozu dient der DA?</a:t>
            </a:r>
          </a:p>
          <a:p>
            <a:pPr lvl="0"/>
            <a:r>
              <a:rPr lang="de-DE" dirty="0" smtClean="0"/>
              <a:t>Zwei Hauptfunktionen: </a:t>
            </a:r>
          </a:p>
          <a:p>
            <a:pPr lvl="0"/>
            <a:r>
              <a:rPr lang="de-DE" dirty="0" smtClean="0"/>
              <a:t>- Bereitstellung von Vorschlägen aus Fremddaten anderer Bibliotheksverbünde und aus </a:t>
            </a:r>
            <a:r>
              <a:rPr lang="de-DE" dirty="0" err="1" smtClean="0"/>
              <a:t>Mappings</a:t>
            </a:r>
            <a:r>
              <a:rPr lang="de-DE" dirty="0" smtClean="0"/>
              <a:t> zwischen verschiedenen Sacherschließungssystemen </a:t>
            </a:r>
            <a:r>
              <a:rPr lang="de-DE" dirty="0" smtClean="0">
                <a:effectLst/>
                <a:latin typeface="Arial" panose="020B0604020202020204" pitchFamily="34" charset="0"/>
              </a:rPr>
              <a:t> </a:t>
            </a:r>
            <a:endParaRPr lang="de-DE" dirty="0" smtClean="0"/>
          </a:p>
          <a:p>
            <a:pPr lvl="0"/>
            <a:r>
              <a:rPr lang="de-DE" dirty="0" smtClean="0"/>
              <a:t>- Möglichkeit  eigenständiger Erschließung mittels eingebundener Normdateien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Tx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3. Welche Systeme der Sacherschließung unterstützt der DA?</a:t>
            </a:r>
          </a:p>
          <a:p>
            <a:pPr lvl="0"/>
            <a:r>
              <a:rPr lang="de-DE" dirty="0" smtClean="0"/>
              <a:t>GND</a:t>
            </a:r>
          </a:p>
          <a:p>
            <a:pPr lvl="0"/>
            <a:r>
              <a:rPr lang="de-DE" dirty="0" smtClean="0"/>
              <a:t>BK</a:t>
            </a:r>
          </a:p>
          <a:p>
            <a:pPr lvl="0"/>
            <a:r>
              <a:rPr lang="de-DE" dirty="0" smtClean="0"/>
              <a:t>RVK</a:t>
            </a:r>
          </a:p>
          <a:p>
            <a:pPr lvl="0"/>
            <a:r>
              <a:rPr lang="de-DE" dirty="0" err="1" smtClean="0"/>
              <a:t>IxTheo</a:t>
            </a:r>
            <a:endParaRPr lang="de-DE" dirty="0" smtClean="0"/>
          </a:p>
          <a:p>
            <a:pPr lvl="0"/>
            <a:r>
              <a:rPr lang="de-DE" dirty="0" smtClean="0"/>
              <a:t>Europäischer Thesaurus</a:t>
            </a:r>
          </a:p>
          <a:p>
            <a:pPr lvl="0"/>
            <a:r>
              <a:rPr lang="de-DE" dirty="0" smtClean="0"/>
              <a:t>FID-Kennzeichen</a:t>
            </a:r>
          </a:p>
          <a:p>
            <a:pPr lvl="0"/>
            <a:r>
              <a:rPr lang="de-DE" dirty="0" smtClean="0"/>
              <a:t>FIV Klassifikation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4. Wer kann den DA nutzen?</a:t>
            </a:r>
          </a:p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4. Wer kann den DA nutzen?</a:t>
            </a:r>
          </a:p>
          <a:p>
            <a:pPr lvl="0"/>
            <a:r>
              <a:rPr lang="de-DE" dirty="0" smtClean="0"/>
              <a:t>Dem GBV angehörige Bibliotheken (Verbundleistung)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5. Erläuterung der Kacheln/Boxen</a:t>
            </a:r>
          </a:p>
          <a:p>
            <a:pPr lvl="0"/>
            <a:r>
              <a:rPr lang="de-DE" dirty="0" smtClean="0"/>
              <a:t>6. Kurze Live-Demo des DA-3 </a:t>
            </a:r>
          </a:p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5. Erläuterung der 6 Kacheln/Boxen</a:t>
            </a:r>
          </a:p>
          <a:p>
            <a:pPr lvl="0"/>
            <a:endParaRPr lang="de-DE" dirty="0" smtClean="0"/>
          </a:p>
          <a:p>
            <a:pPr lvl="0"/>
            <a:r>
              <a:rPr lang="de-DE" smtClean="0"/>
              <a:t>Screenshots</a:t>
            </a:r>
            <a:endParaRPr lang="de-DE" dirty="0" smtClean="0"/>
          </a:p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6. Live-Demo im DA-3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https://services.eurospider.com/da3/login?p=k10plus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Screenshots</a:t>
            </a:r>
          </a:p>
          <a:p>
            <a:pPr lvl="0"/>
            <a:r>
              <a:rPr lang="de-DE" dirty="0" smtClean="0"/>
              <a:t>   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81362" y="2047875"/>
            <a:ext cx="25812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27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46"/>
            <a:ext cx="9144000" cy="4740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5340945"/>
            <a:ext cx="9144000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10" name="Picture 14" descr="sub-logo-trans-weis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5381955"/>
            <a:ext cx="604838" cy="3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8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73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70182"/>
            <a:ext cx="87444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66786" y="5370182"/>
            <a:ext cx="665173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Computerunterstützte Inhaltserschließung mit dem Digitalen Assistenten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48732" y="5373543"/>
            <a:ext cx="5040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BAD06C3A-E7FA-44CA-BD16-A8224558B2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7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00000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ike.Carstensen@sub.uni-hamburg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eurospider.com/da3/login?p=k10pl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pica3://cbs.k10plus.de:1090-1099,1,395398/?%5Czoe+IDN+106143298" TargetMode="External"/><Relationship Id="rId3" Type="http://schemas.openxmlformats.org/officeDocument/2006/relationships/hyperlink" Target="pica3://cbs.k10plus.de:1090-1099,1,395398/?%5Czoe+IDN+106415468" TargetMode="External"/><Relationship Id="rId7" Type="http://schemas.openxmlformats.org/officeDocument/2006/relationships/hyperlink" Target="pica3://cbs.k10plus.de:1090-1099,1,395398/?%5Czoe+IDN+10454869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ica3://cbs.k10plus.de:1090-1099,1,395398/?%5Czoe+IDN+10472997X" TargetMode="External"/><Relationship Id="rId5" Type="http://schemas.openxmlformats.org/officeDocument/2006/relationships/hyperlink" Target="pica3://cbs.k10plus.de:1090-1099,1,395398/?%5Czoe+IDN+105828114" TargetMode="External"/><Relationship Id="rId10" Type="http://schemas.openxmlformats.org/officeDocument/2006/relationships/hyperlink" Target="pica3://cbs.k10plus.de:1090-1099,1,395398/?%5Czoe+IDN+105757853" TargetMode="External"/><Relationship Id="rId4" Type="http://schemas.openxmlformats.org/officeDocument/2006/relationships/hyperlink" Target="pica3://cbs.k10plus.de:1090-1099,1,395398/?%5Czoe+IDN+10642212X" TargetMode="External"/><Relationship Id="rId9" Type="http://schemas.openxmlformats.org/officeDocument/2006/relationships/hyperlink" Target="pica3://cbs.k10plus.de:1090-1099,1,395398/?%5Czoe+IDN+10610139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ranet.sub.uni-hamburg.de/x/aJJeB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eike.carstensen@sub.uni-hamburg.d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mailto:SK@sub.uni-hamburg.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pider.com/images/Produkte/DA-3-factshee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7501"/>
            <a:ext cx="7772400" cy="554674"/>
          </a:xfrm>
        </p:spPr>
        <p:txBody>
          <a:bodyPr/>
          <a:lstStyle/>
          <a:p>
            <a:r>
              <a:rPr lang="de-DE" dirty="0" smtClean="0"/>
              <a:t>Herzlich willkommen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817607"/>
            <a:ext cx="6400800" cy="1361447"/>
          </a:xfrm>
        </p:spPr>
        <p:txBody>
          <a:bodyPr/>
          <a:lstStyle/>
          <a:p>
            <a:r>
              <a:rPr lang="de-DE" dirty="0" smtClean="0"/>
              <a:t>Computerunterstützte Inhaltserschließung mit dem DA-3 </a:t>
            </a:r>
          </a:p>
          <a:p>
            <a:r>
              <a:rPr lang="de-DE" sz="1400" dirty="0" smtClean="0"/>
              <a:t>23.11.2022 Heike Carstensen, SUB Hamburg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5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4. Teilnahmevoraussetzungen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Für Bibliotheken des GBV ist eine Nutzung der Basisversion im GBV-    Mitgliedsbeitrag enthalten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Beherrschung des jeweiligen SE-Systems (z.B. durch Schulung)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Beachtung der Konventionen der kooperativen SE im GBV/K10plus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Kontaktaufnahme über </a:t>
            </a:r>
            <a:r>
              <a:rPr lang="de-DE" dirty="0" smtClean="0">
                <a:hlinkClick r:id="rId3"/>
              </a:rPr>
              <a:t>Heike.Carstensen@sub.uni-hamburg.de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Empfohlene Browser: Mozilla Firefox; Google Chrome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1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sz="2800" dirty="0" smtClean="0"/>
              <a:t>5. Aufbau und Funktionen</a:t>
            </a:r>
          </a:p>
          <a:p>
            <a:pPr marL="0" indent="0">
              <a:buNone/>
            </a:pPr>
            <a:endParaRPr lang="de-DE" sz="2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Login DA-3 Produktivsystem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489348"/>
            <a:ext cx="5038346" cy="303502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 Nummernsuche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49388"/>
            <a:ext cx="8229600" cy="194421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Erweiterte Suche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750" y="1057275"/>
            <a:ext cx="4762500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1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Boxen im Überblick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260" y="1057275"/>
            <a:ext cx="7697479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 Tools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046625"/>
            <a:ext cx="4136539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2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Tool RVK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908998"/>
            <a:ext cx="4933914" cy="425275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17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907704" y="817563"/>
            <a:ext cx="698376" cy="3117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590702" y="2065412"/>
            <a:ext cx="50405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8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 Info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912" y="1647825"/>
            <a:ext cx="5972175" cy="28670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Info RVK-Notation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337" y="1209675"/>
            <a:ext cx="6791325" cy="37433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1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digitaler Assistent </a:t>
            </a:r>
            <a:r>
              <a:rPr lang="de-DE" smtClean="0"/>
              <a:t>(DA-3)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Was ist der DA-3?</a:t>
            </a:r>
          </a:p>
          <a:p>
            <a:pPr marL="457200" indent="-457200">
              <a:buAutoNum type="arabicPeriod"/>
            </a:pPr>
            <a:r>
              <a:rPr lang="de-DE" dirty="0" smtClean="0"/>
              <a:t>Wozu dient er?</a:t>
            </a:r>
          </a:p>
          <a:p>
            <a:pPr marL="457200" indent="-457200">
              <a:buAutoNum type="arabicPeriod"/>
            </a:pPr>
            <a:r>
              <a:rPr lang="de-DE" dirty="0" smtClean="0"/>
              <a:t>Was unterstützt er?</a:t>
            </a:r>
          </a:p>
          <a:p>
            <a:pPr marL="457200" indent="-457200">
              <a:buAutoNum type="arabicPeriod"/>
            </a:pPr>
            <a:r>
              <a:rPr lang="de-DE" dirty="0" smtClean="0"/>
              <a:t>Teilnahmevoraussetzungen</a:t>
            </a:r>
          </a:p>
          <a:p>
            <a:pPr marL="457200" indent="-457200">
              <a:buAutoNum type="arabicPeriod"/>
            </a:pPr>
            <a:r>
              <a:rPr lang="de-DE" dirty="0" smtClean="0"/>
              <a:t>Aufbau und Funktionen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Computerunterstützte Inhaltserschließung mit dem Digitalen Assistenten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3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 Kurztitelanzeige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20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050" y="1323975"/>
            <a:ext cx="60579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 Vorschläge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8838" y="1057275"/>
            <a:ext cx="4426323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1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Erschließung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8174" y="1057275"/>
            <a:ext cx="7187652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0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 </a:t>
            </a:r>
            <a:r>
              <a:rPr lang="de-DE" dirty="0" err="1" smtClean="0"/>
              <a:t>Scratchpad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271712"/>
            <a:ext cx="6096000" cy="161925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9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Live-Demo im DA-3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services.eurospider.com/da3/login?p=k10plus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Bsp. WiSo mit RVK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25</a:t>
            </a:fld>
            <a:endParaRPr lang="de-DE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985292"/>
            <a:ext cx="8568952" cy="417646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5940152" y="4657700"/>
            <a:ext cx="187220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915816" y="4729708"/>
            <a:ext cx="208823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Bsp. Italienische Literatur mit RVK u. GND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46" y="874837"/>
            <a:ext cx="8813108" cy="44347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26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940152" y="4585692"/>
            <a:ext cx="79208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915816" y="4657700"/>
            <a:ext cx="1800200" cy="7091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2865512" y="1417340"/>
            <a:ext cx="77038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0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Bsp. </a:t>
            </a:r>
            <a:r>
              <a:rPr lang="de-DE" dirty="0" err="1" smtClean="0"/>
              <a:t>französ</a:t>
            </a:r>
            <a:r>
              <a:rPr lang="de-DE" dirty="0" smtClean="0"/>
              <a:t>. Literatur mit BK, RVK, GND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321" y="887232"/>
            <a:ext cx="8427358" cy="440992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27</a:t>
            </a:fld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2699792" y="3505572"/>
            <a:ext cx="432048" cy="144016"/>
          </a:xfrm>
          <a:prstGeom prst="rightArrow">
            <a:avLst>
              <a:gd name="adj1" fmla="val 50000"/>
              <a:gd name="adj2" fmla="val 516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2699792" y="3727876"/>
            <a:ext cx="432048" cy="1737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2686670" y="4225652"/>
            <a:ext cx="44549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796136" y="4657700"/>
            <a:ext cx="122413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796136" y="3361556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Bsp. Computerkommunikation  RVK, GND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874618"/>
            <a:ext cx="8820237" cy="443115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28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915816" y="4369668"/>
            <a:ext cx="208823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879824" y="1921396"/>
            <a:ext cx="914400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0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von SE-Merkmalen und Export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Auswahl z.B. eines GND-Schlagworts durch </a:t>
            </a:r>
            <a:r>
              <a:rPr lang="de-DE" sz="2333" b="1" dirty="0">
                <a:solidFill>
                  <a:srgbClr val="00B050"/>
                </a:solidFill>
              </a:rPr>
              <a:t>+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Dadurch Übernahme in Kachel „Erschließung“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Löschen selbst vergebener SE </a:t>
            </a:r>
            <a:r>
              <a:rPr lang="de-DE" dirty="0"/>
              <a:t>aus Kachel „Erschließung“ durch  </a:t>
            </a:r>
            <a:r>
              <a:rPr lang="de-DE" b="1" dirty="0" smtClean="0">
                <a:solidFill>
                  <a:srgbClr val="FF0000"/>
                </a:solidFill>
              </a:rPr>
              <a:t>-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Export der ausgewählten Sacherschließungsmerkmale in den K10plus durch </a:t>
            </a:r>
            <a:endParaRPr lang="de-D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     </a:t>
            </a:r>
            <a:endParaRPr lang="de-DE" sz="2333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2021</a:t>
            </a: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81636"/>
            <a:ext cx="1062564" cy="29542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9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smtClean="0"/>
              <a:t>1. Was ist der DA-3?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Webbasiertes Tool zur computerunterstützten intellektuellen Sacherschließung auf der bibliografischen Ebene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Importierte Daten im K10plus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5301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!106415468!</a:t>
            </a:r>
            <a:r>
              <a:rPr lang="de-DE" dirty="0"/>
              <a:t>18.22</a:t>
            </a:r>
            <a:r>
              <a:rPr lang="de-DE" b="1" dirty="0"/>
              <a:t>$j</a:t>
            </a:r>
            <a:r>
              <a:rPr lang="de-DE" dirty="0"/>
              <a:t>Französische Sprache</a:t>
            </a:r>
            <a:r>
              <a:rPr lang="de-DE" b="1" dirty="0"/>
              <a:t>$A</a:t>
            </a:r>
            <a:r>
              <a:rPr lang="de-DE" dirty="0"/>
              <a:t>DA-3</a:t>
            </a:r>
          </a:p>
          <a:p>
            <a:pPr marL="0" indent="0">
              <a:buNone/>
            </a:pPr>
            <a:r>
              <a:rPr lang="de-DE" b="1" dirty="0"/>
              <a:t>5301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!10642212X!</a:t>
            </a:r>
            <a:r>
              <a:rPr lang="de-DE" dirty="0"/>
              <a:t>17.25</a:t>
            </a:r>
            <a:r>
              <a:rPr lang="de-DE" b="1" dirty="0"/>
              <a:t>$j</a:t>
            </a:r>
            <a:r>
              <a:rPr lang="de-DE" dirty="0"/>
              <a:t>Soziolinguistik: Sonstiges</a:t>
            </a:r>
            <a:r>
              <a:rPr lang="de-DE" b="1" dirty="0"/>
              <a:t>$A</a:t>
            </a:r>
            <a:r>
              <a:rPr lang="de-DE" dirty="0"/>
              <a:t>DA-3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dirty="0">
                <a:hlinkClick r:id="rId5"/>
              </a:rPr>
              <a:t>!105828114!</a:t>
            </a:r>
            <a:r>
              <a:rPr lang="de-DE" dirty="0"/>
              <a:t>Französisch ; ID: </a:t>
            </a:r>
            <a:r>
              <a:rPr lang="de-DE" dirty="0" err="1"/>
              <a:t>gnd</a:t>
            </a:r>
            <a:r>
              <a:rPr lang="de-DE" dirty="0"/>
              <a:t>/4113615-9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dirty="0">
                <a:hlinkClick r:id="rId6"/>
              </a:rPr>
              <a:t>!10472997X!</a:t>
            </a:r>
            <a:r>
              <a:rPr lang="de-DE" dirty="0"/>
              <a:t>Umgangssprache ; ID: </a:t>
            </a:r>
            <a:r>
              <a:rPr lang="de-DE" dirty="0" err="1"/>
              <a:t>gnd</a:t>
            </a:r>
            <a:r>
              <a:rPr lang="de-DE" dirty="0"/>
              <a:t>/4061588-1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dirty="0">
                <a:hlinkClick r:id="rId7"/>
              </a:rPr>
              <a:t>!10454869X!</a:t>
            </a:r>
            <a:r>
              <a:rPr lang="de-DE" dirty="0"/>
              <a:t>Kommunikation ; ID: </a:t>
            </a:r>
            <a:r>
              <a:rPr lang="de-DE" dirty="0" err="1"/>
              <a:t>gnd</a:t>
            </a:r>
            <a:r>
              <a:rPr lang="de-DE" dirty="0"/>
              <a:t>/4031883-7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dirty="0">
                <a:hlinkClick r:id="rId8"/>
              </a:rPr>
              <a:t>!106143298!</a:t>
            </a:r>
            <a:r>
              <a:rPr lang="de-DE" dirty="0"/>
              <a:t>Terminologie ; ID: </a:t>
            </a:r>
            <a:r>
              <a:rPr lang="de-DE" dirty="0" err="1"/>
              <a:t>gnd</a:t>
            </a:r>
            <a:r>
              <a:rPr lang="de-DE" dirty="0"/>
              <a:t>/4059501-8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dirty="0">
                <a:hlinkClick r:id="rId9"/>
              </a:rPr>
              <a:t>!106101390!</a:t>
            </a:r>
            <a:r>
              <a:rPr lang="de-DE" dirty="0"/>
              <a:t>Computer ; ID: </a:t>
            </a:r>
            <a:r>
              <a:rPr lang="de-DE" dirty="0" err="1"/>
              <a:t>gnd</a:t>
            </a:r>
            <a:r>
              <a:rPr lang="de-DE" dirty="0"/>
              <a:t>/4070083-5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dirty="0">
                <a:hlinkClick r:id="rId10"/>
              </a:rPr>
              <a:t>!105757853!</a:t>
            </a:r>
            <a:r>
              <a:rPr lang="de-DE" dirty="0"/>
              <a:t>Digitalisierung ; ID: </a:t>
            </a:r>
            <a:r>
              <a:rPr lang="de-DE" dirty="0" err="1"/>
              <a:t>gnd</a:t>
            </a:r>
            <a:r>
              <a:rPr lang="de-DE" dirty="0"/>
              <a:t>/4123065-6</a:t>
            </a:r>
          </a:p>
          <a:p>
            <a:pPr marL="0" indent="0">
              <a:buNone/>
            </a:pPr>
            <a:r>
              <a:rPr lang="de-DE" b="1" dirty="0"/>
              <a:t>5550</a:t>
            </a:r>
            <a:r>
              <a:rPr lang="de-DE" dirty="0"/>
              <a:t> </a:t>
            </a:r>
            <a:r>
              <a:rPr lang="de-DE" b="1" dirty="0"/>
              <a:t>$A</a:t>
            </a:r>
            <a:r>
              <a:rPr lang="de-DE" dirty="0"/>
              <a:t>DA-3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00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Anzeige im DA-3 mit exportierten Daten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802" y="931953"/>
            <a:ext cx="8732396" cy="432047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31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6012160" y="3073524"/>
            <a:ext cx="1152128" cy="15841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Bsp. mit GND und RVK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566" y="1057275"/>
            <a:ext cx="7634868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32</a:t>
            </a:fld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2843808" y="4009628"/>
            <a:ext cx="432048" cy="144016"/>
          </a:xfrm>
          <a:prstGeom prst="rightArrow">
            <a:avLst>
              <a:gd name="adj1" fmla="val 50000"/>
              <a:gd name="adj2" fmla="val 516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2859994" y="1993404"/>
            <a:ext cx="432048" cy="1737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 zum Schluss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Mittwochsfortbildungen: Folien im Nextranet</a:t>
            </a:r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dirty="0">
                <a:hlinkClick r:id="rId3"/>
              </a:rPr>
              <a:t>https://</a:t>
            </a:r>
            <a:r>
              <a:rPr lang="de-DE" sz="2800" dirty="0" smtClean="0">
                <a:hlinkClick r:id="rId3"/>
              </a:rPr>
              <a:t>nextranet.sub.uni-hamburg.de/x/aJJeB</a:t>
            </a:r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 smtClean="0"/>
              <a:t>Bei Fragen und Anregungen</a:t>
            </a:r>
          </a:p>
          <a:p>
            <a:pPr marL="0" indent="0">
              <a:buNone/>
            </a:pPr>
            <a:r>
              <a:rPr lang="de-DE" sz="2800" dirty="0" smtClean="0">
                <a:sym typeface="Wingdings" panose="05000000000000000000" pitchFamily="2" charset="2"/>
              </a:rPr>
              <a:t> Fortbildung@sub.uni-hamburg.de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 Interesse!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34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979712" y="2364624"/>
            <a:ext cx="6707088" cy="2533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b="1" dirty="0" smtClean="0">
                <a:solidFill>
                  <a:srgbClr val="800000"/>
                </a:solidFill>
              </a:rPr>
              <a:t>Heike Carstensen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dirty="0" smtClean="0"/>
              <a:t>Von-Melle-Park 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dirty="0" smtClean="0"/>
              <a:t>20146 Hamburg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/>
              <a:t>040 / 4 28 38-5917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>
                <a:hlinkClick r:id="rId3"/>
              </a:rPr>
              <a:t>Heike.carstensen@sub.uni-hamburg.de</a:t>
            </a:r>
            <a:endParaRPr 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>
                <a:hlinkClick r:id="rId4"/>
              </a:rPr>
              <a:t>SK@sub.uni-hamburg.de</a:t>
            </a:r>
            <a:r>
              <a:rPr lang="de-DE" sz="1800" dirty="0" smtClean="0"/>
              <a:t> (Funktionspostfach Sachkatalog)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18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/>
              <a:t>www.sub.uni-hamburg.de </a:t>
            </a:r>
            <a:br>
              <a:rPr lang="de-DE" sz="1800" dirty="0" smtClean="0"/>
            </a:br>
            <a:r>
              <a:rPr lang="de-DE" sz="1800" dirty="0" smtClean="0"/>
              <a:t>facebook.com/</a:t>
            </a:r>
            <a:r>
              <a:rPr lang="de-DE" sz="1800" dirty="0" err="1" smtClean="0"/>
              <a:t>stabihh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twitter.com/</a:t>
            </a:r>
            <a:r>
              <a:rPr lang="de-DE" sz="1800" dirty="0" err="1" smtClean="0"/>
              <a:t>stabihh</a:t>
            </a:r>
            <a:endParaRPr lang="de-DE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26" y="4282739"/>
            <a:ext cx="189308" cy="1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52" y="4471186"/>
            <a:ext cx="199051" cy="1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2. Wozu dient er</a:t>
            </a:r>
            <a:r>
              <a:rPr lang="de-DE" sz="2800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Zwei Hauptfunktionen: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1. Bereitstellung von Vorschlägen aus Fremddaten anderer Bibliotheksverbünde und aus </a:t>
            </a:r>
            <a:r>
              <a:rPr lang="de-DE" dirty="0" err="1">
                <a:sym typeface="Wingdings" panose="05000000000000000000" pitchFamily="2" charset="2"/>
              </a:rPr>
              <a:t>Mappings</a:t>
            </a:r>
            <a:r>
              <a:rPr lang="de-DE" dirty="0">
                <a:sym typeface="Wingdings" panose="05000000000000000000" pitchFamily="2" charset="2"/>
              </a:rPr>
              <a:t> verschiedener </a:t>
            </a:r>
            <a:r>
              <a:rPr lang="de-DE" dirty="0" smtClean="0">
                <a:sym typeface="Wingdings" panose="05000000000000000000" pitchFamily="2" charset="2"/>
              </a:rPr>
              <a:t>SE-Systeme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2. Möglichkeit eigenständiger Erschließung mittels eingebundener Normdateien, z.B. </a:t>
            </a:r>
            <a:r>
              <a:rPr lang="de-DE" dirty="0" smtClean="0">
                <a:sym typeface="Wingdings" panose="05000000000000000000" pitchFamily="2" charset="2"/>
              </a:rPr>
              <a:t>GND, BK</a:t>
            </a:r>
            <a:r>
              <a:rPr lang="de-DE" dirty="0">
                <a:sym typeface="Wingdings" panose="05000000000000000000" pitchFamily="2" charset="2"/>
              </a:rPr>
              <a:t>, RVK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7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smtClean="0"/>
              <a:t>3. Was unterstützt er?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Verbale und </a:t>
            </a:r>
            <a:r>
              <a:rPr lang="de-DE" dirty="0" err="1" smtClean="0">
                <a:sym typeface="Wingdings" panose="05000000000000000000" pitchFamily="2" charset="2"/>
              </a:rPr>
              <a:t>klassifikatorische</a:t>
            </a:r>
            <a:r>
              <a:rPr lang="de-DE" dirty="0" smtClean="0">
                <a:sym typeface="Wingdings" panose="05000000000000000000" pitchFamily="2" charset="2"/>
              </a:rPr>
              <a:t> Sacherschließung</a:t>
            </a: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www.eurospider.com/images/Produkte/DA-3-factsheet.html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 Datenblatt 1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7744" y="903029"/>
            <a:ext cx="4378438" cy="427264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1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 Datenblatt 2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0043" y="1057275"/>
            <a:ext cx="5543913" cy="4048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8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 Datenblatt 3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7744" y="985292"/>
            <a:ext cx="3861481" cy="424847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1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DA-3 Datenblatt 4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28551"/>
            <a:ext cx="8229600" cy="390557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23.11.2022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Computerunterstützte Inhaltserschließung mit dem Digitalen Assistenten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9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u-4x3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A3010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grau-16x10</Template>
  <TotalTime>0</TotalTime>
  <Words>1516</Words>
  <Application>Microsoft Office PowerPoint</Application>
  <PresentationFormat>Bildschirmpräsentation (16:10)</PresentationFormat>
  <Paragraphs>301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Candara</vt:lpstr>
      <vt:lpstr>Wingdings</vt:lpstr>
      <vt:lpstr>grau-4x3</vt:lpstr>
      <vt:lpstr>Herzlich willkommen</vt:lpstr>
      <vt:lpstr>digitaler Assistent (DA-3)</vt:lpstr>
      <vt:lpstr>DA-3</vt:lpstr>
      <vt:lpstr>DA-3</vt:lpstr>
      <vt:lpstr>DA-3</vt:lpstr>
      <vt:lpstr>DA-3 Datenblatt 1</vt:lpstr>
      <vt:lpstr>DA-3 Datenblatt 2</vt:lpstr>
      <vt:lpstr>DA-3 Datenblatt 3</vt:lpstr>
      <vt:lpstr>DA-3 Datenblatt 4</vt:lpstr>
      <vt:lpstr>DA-3</vt:lpstr>
      <vt:lpstr>DA-3</vt:lpstr>
      <vt:lpstr>Login DA-3 Produktivsystem</vt:lpstr>
      <vt:lpstr>DA-3 Nummernsuche</vt:lpstr>
      <vt:lpstr>Erweiterte Suche</vt:lpstr>
      <vt:lpstr>6 Boxen im Überblick</vt:lpstr>
      <vt:lpstr>Box  Tools</vt:lpstr>
      <vt:lpstr>Beispiel Tool RVK </vt:lpstr>
      <vt:lpstr>Box  Info</vt:lpstr>
      <vt:lpstr>Beispiel Info RVK-Notation</vt:lpstr>
      <vt:lpstr>Box  Kurztitelanzeige</vt:lpstr>
      <vt:lpstr>Box  Vorschläge</vt:lpstr>
      <vt:lpstr>Box Erschließung</vt:lpstr>
      <vt:lpstr>Box Scratchpad</vt:lpstr>
      <vt:lpstr>Live-Demo im DA-3</vt:lpstr>
      <vt:lpstr>Bsp. WiSo mit RVK</vt:lpstr>
      <vt:lpstr>Bsp. Italienische Literatur mit RVK u. GND</vt:lpstr>
      <vt:lpstr>Bsp. französ. Literatur mit BK, RVK, GND</vt:lpstr>
      <vt:lpstr>Bsp. Computerkommunikation  RVK, GND</vt:lpstr>
      <vt:lpstr>Auswahl von SE-Merkmalen und Export</vt:lpstr>
      <vt:lpstr>Importierte Daten im K10plus</vt:lpstr>
      <vt:lpstr>Anzeige im DA-3 mit exportierten Daten</vt:lpstr>
      <vt:lpstr>Bsp. mit GND und RVK </vt:lpstr>
      <vt:lpstr>Hinweis zum Schluss</vt:lpstr>
      <vt:lpstr>Vielen Dank für Ihr Interesse!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Carstensen, Heike</dc:creator>
  <cp:lastModifiedBy>Carstensen, Heike</cp:lastModifiedBy>
  <cp:revision>237</cp:revision>
  <cp:lastPrinted>2022-11-22T14:44:45Z</cp:lastPrinted>
  <dcterms:created xsi:type="dcterms:W3CDTF">2022-10-13T12:22:52Z</dcterms:created>
  <dcterms:modified xsi:type="dcterms:W3CDTF">2022-11-28T09:40:54Z</dcterms:modified>
</cp:coreProperties>
</file>