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39" r:id="rId2"/>
    <p:sldId id="329" r:id="rId3"/>
    <p:sldId id="337" r:id="rId4"/>
    <p:sldId id="330" r:id="rId5"/>
    <p:sldId id="331" r:id="rId6"/>
    <p:sldId id="332" r:id="rId7"/>
    <p:sldId id="333" r:id="rId8"/>
    <p:sldId id="341" r:id="rId9"/>
    <p:sldId id="342" r:id="rId10"/>
    <p:sldId id="334" r:id="rId11"/>
    <p:sldId id="335" r:id="rId12"/>
  </p:sldIdLst>
  <p:sldSz cx="9144000" cy="6858000" type="screen4x3"/>
  <p:notesSz cx="6889750" cy="100218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7606AD2E-4D51-4E85-B0A1-CF0BEBE22045}">
          <p14:sldIdLst/>
        </p14:section>
        <p14:section name="Abschnitt ohne Titel" id="{EC15DF89-1EEC-43A7-992A-6A9A16710451}">
          <p14:sldIdLst>
            <p14:sldId id="339"/>
            <p14:sldId id="329"/>
            <p14:sldId id="337"/>
            <p14:sldId id="330"/>
            <p14:sldId id="331"/>
            <p14:sldId id="332"/>
            <p14:sldId id="333"/>
            <p14:sldId id="341"/>
            <p14:sldId id="342"/>
            <p14:sldId id="334"/>
            <p14:sldId id="3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rgande, Martina" initials="PM" lastIdx="5" clrIdx="0">
    <p:extLst>
      <p:ext uri="{19B8F6BF-5375-455C-9EA6-DF929625EA0E}">
        <p15:presenceInfo xmlns:p15="http://schemas.microsoft.com/office/powerpoint/2012/main" userId="S-1-5-21-2025429265-507921405-1417001333-26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5" autoAdjust="0"/>
    <p:restoredTop sz="50612" autoAdjust="0"/>
  </p:normalViewPr>
  <p:slideViewPr>
    <p:cSldViewPr>
      <p:cViewPr varScale="1">
        <p:scale>
          <a:sx n="66" d="100"/>
          <a:sy n="66" d="100"/>
        </p:scale>
        <p:origin x="279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676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50" d="100"/>
        <a:sy n="150" d="100"/>
      </p:scale>
      <p:origin x="0" y="-15692"/>
    </p:cViewPr>
  </p:sorterViewPr>
  <p:notesViewPr>
    <p:cSldViewPr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5558" cy="502835"/>
          </a:xfrm>
          <a:prstGeom prst="rect">
            <a:avLst/>
          </a:prstGeom>
        </p:spPr>
        <p:txBody>
          <a:bodyPr vert="horz" lIns="92441" tIns="46221" rIns="92441" bIns="46221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902599" y="1"/>
            <a:ext cx="2985558" cy="502835"/>
          </a:xfrm>
          <a:prstGeom prst="rect">
            <a:avLst/>
          </a:prstGeom>
        </p:spPr>
        <p:txBody>
          <a:bodyPr vert="horz" lIns="92441" tIns="46221" rIns="92441" bIns="46221" rtlCol="0"/>
          <a:lstStyle>
            <a:lvl1pPr algn="r">
              <a:defRPr sz="1200"/>
            </a:lvl1pPr>
          </a:lstStyle>
          <a:p>
            <a:fld id="{A8968555-214C-4F7F-85A9-E67FA60504E1}" type="datetimeFigureOut">
              <a:rPr lang="de-DE" smtClean="0"/>
              <a:t>12.04.2023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519059"/>
            <a:ext cx="2985558" cy="502834"/>
          </a:xfrm>
          <a:prstGeom prst="rect">
            <a:avLst/>
          </a:prstGeom>
        </p:spPr>
        <p:txBody>
          <a:bodyPr vert="horz" lIns="92441" tIns="46221" rIns="92441" bIns="46221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902599" y="9519059"/>
            <a:ext cx="2985558" cy="502834"/>
          </a:xfrm>
          <a:prstGeom prst="rect">
            <a:avLst/>
          </a:prstGeom>
        </p:spPr>
        <p:txBody>
          <a:bodyPr vert="horz" lIns="92441" tIns="46221" rIns="92441" bIns="46221" rtlCol="0" anchor="b"/>
          <a:lstStyle>
            <a:lvl1pPr algn="r">
              <a:defRPr sz="1200"/>
            </a:lvl1pPr>
          </a:lstStyle>
          <a:p>
            <a:fld id="{70EFDCCB-2DAE-4F2B-81EA-63F1E83723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1854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85558" cy="501095"/>
          </a:xfrm>
          <a:prstGeom prst="rect">
            <a:avLst/>
          </a:prstGeom>
        </p:spPr>
        <p:txBody>
          <a:bodyPr vert="horz" lIns="92441" tIns="46221" rIns="92441" bIns="46221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2599" y="3"/>
            <a:ext cx="2985558" cy="501095"/>
          </a:xfrm>
          <a:prstGeom prst="rect">
            <a:avLst/>
          </a:prstGeom>
        </p:spPr>
        <p:txBody>
          <a:bodyPr vert="horz" lIns="92441" tIns="46221" rIns="92441" bIns="46221" rtlCol="0"/>
          <a:lstStyle>
            <a:lvl1pPr algn="r">
              <a:defRPr sz="1200"/>
            </a:lvl1pPr>
          </a:lstStyle>
          <a:p>
            <a:fld id="{1555EC40-D7C5-4589-871D-0AD6B94FED7B}" type="datetimeFigureOut">
              <a:rPr lang="de-DE" smtClean="0"/>
              <a:t>12.04.2023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2475"/>
            <a:ext cx="5010150" cy="3757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1" tIns="46221" rIns="92441" bIns="46221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976" y="4760401"/>
            <a:ext cx="5511800" cy="4509849"/>
          </a:xfrm>
          <a:prstGeom prst="rect">
            <a:avLst/>
          </a:prstGeom>
        </p:spPr>
        <p:txBody>
          <a:bodyPr vert="horz" lIns="92441" tIns="46221" rIns="92441" bIns="46221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519057"/>
            <a:ext cx="2985558" cy="501095"/>
          </a:xfrm>
          <a:prstGeom prst="rect">
            <a:avLst/>
          </a:prstGeom>
        </p:spPr>
        <p:txBody>
          <a:bodyPr vert="horz" lIns="92441" tIns="46221" rIns="92441" bIns="46221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2599" y="9519057"/>
            <a:ext cx="2985558" cy="501095"/>
          </a:xfrm>
          <a:prstGeom prst="rect">
            <a:avLst/>
          </a:prstGeom>
        </p:spPr>
        <p:txBody>
          <a:bodyPr vert="horz" lIns="92441" tIns="46221" rIns="92441" bIns="46221" rtlCol="0" anchor="b"/>
          <a:lstStyle>
            <a:lvl1pPr algn="r">
              <a:defRPr sz="1200"/>
            </a:lvl1pPr>
          </a:lstStyle>
          <a:p>
            <a:fld id="{DA76647C-6896-4862-8A9C-A249B6A0F0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2872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03757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Bitte vorsichtig</a:t>
            </a:r>
            <a:r>
              <a:rPr lang="de-DE" baseline="0" dirty="0" smtClean="0"/>
              <a:t> verwenden! Gleich löschen, wenn man es nicht mehr braucht, da sonst jeder aufgerufene Titel automatisch mit diesen SE-Merkmalen versehen wird!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r>
              <a:rPr lang="de-DE" dirty="0" smtClean="0"/>
              <a:t>Einrichtung: „Auto“ anklicken. Die gewünschten SE-Merkmale über das Papier-Symbol holen. Speichern!</a:t>
            </a:r>
          </a:p>
          <a:p>
            <a:r>
              <a:rPr lang="de-DE" dirty="0" smtClean="0"/>
              <a:t>Auto-</a:t>
            </a:r>
            <a:r>
              <a:rPr lang="de-DE" dirty="0" err="1" smtClean="0"/>
              <a:t>Scratchpad</a:t>
            </a:r>
            <a:r>
              <a:rPr lang="de-DE" dirty="0" smtClean="0"/>
              <a:t> funktioniert auch mit nur 1 SE-Merkmal. </a:t>
            </a:r>
            <a:br>
              <a:rPr lang="de-DE" dirty="0" smtClean="0"/>
            </a:br>
            <a:r>
              <a:rPr lang="de-DE" dirty="0" smtClean="0"/>
              <a:t>Man kann immer nur 1 Auto-</a:t>
            </a:r>
            <a:r>
              <a:rPr lang="de-DE" dirty="0" err="1" smtClean="0"/>
              <a:t>Scratchpad</a:t>
            </a:r>
            <a:r>
              <a:rPr lang="de-DE" dirty="0" smtClean="0"/>
              <a:t> zur Zeit haben. </a:t>
            </a:r>
            <a:br>
              <a:rPr lang="de-DE" dirty="0" smtClean="0"/>
            </a:br>
            <a:r>
              <a:rPr lang="de-DE" dirty="0" smtClean="0"/>
              <a:t>BKs werden immer in numerischer Reihenfolge in die Titelaufnahme übernommen,</a:t>
            </a:r>
            <a:r>
              <a:rPr lang="de-DE" baseline="0" dirty="0" smtClean="0"/>
              <a:t> RVKs in alphanumerischer Reihenfolge.</a:t>
            </a:r>
            <a:r>
              <a:rPr lang="de-DE" dirty="0" smtClean="0"/>
              <a:t> Wenn man eine andere Reihenfolge wünscht, dann muss man mit dem Standard- bzw. mit einem individuellen </a:t>
            </a:r>
            <a:r>
              <a:rPr lang="de-DE" dirty="0" err="1" smtClean="0"/>
              <a:t>Scratchpad</a:t>
            </a:r>
            <a:r>
              <a:rPr lang="de-DE" dirty="0" smtClean="0"/>
              <a:t> arbeiten und die SE-Merkmale einzeln dem Titel hinzufügen. </a:t>
            </a:r>
            <a:r>
              <a:rPr lang="de-DE" baseline="0" dirty="0" smtClean="0"/>
              <a:t> </a:t>
            </a:r>
          </a:p>
          <a:p>
            <a:endParaRPr lang="de-DE" baseline="0" dirty="0" smtClean="0"/>
          </a:p>
          <a:p>
            <a:endParaRPr lang="de-DE" baseline="0" dirty="0" smtClean="0"/>
          </a:p>
          <a:p>
            <a:endParaRPr lang="de-DE" baseline="0" dirty="0" smtClean="0"/>
          </a:p>
          <a:p>
            <a:endParaRPr lang="de-DE" sz="2400" baseline="0" dirty="0" smtClean="0"/>
          </a:p>
          <a:p>
            <a:endParaRPr lang="de-DE" sz="2400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16540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Auf diese 3 Arten kann man mit einem </a:t>
            </a:r>
            <a:r>
              <a:rPr lang="de-DE" dirty="0" err="1" smtClean="0"/>
              <a:t>Scratchpad</a:t>
            </a:r>
            <a:r>
              <a:rPr lang="de-DE" dirty="0" smtClean="0"/>
              <a:t> einer Titelaufnahme SE-Merkmale hinzufügen. </a:t>
            </a:r>
          </a:p>
          <a:p>
            <a:endParaRPr lang="de-DE" dirty="0" smtClean="0"/>
          </a:p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8981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Scratchpads</a:t>
            </a:r>
            <a:r>
              <a:rPr lang="de-DE" dirty="0" smtClean="0"/>
              <a:t> dienen dazu, z.B. häufig genutzte Schlagwörter, Notationen und FID-Kennungen zeitsparend zu einem Titel hinzuzufügen. Sie können aus den verschiedenen Boxen durch Klicken auf das Papier-Symbol in das </a:t>
            </a:r>
            <a:r>
              <a:rPr lang="de-DE" dirty="0" err="1" smtClean="0"/>
              <a:t>Scratchpad</a:t>
            </a:r>
            <a:r>
              <a:rPr lang="de-DE" dirty="0" smtClean="0"/>
              <a:t> geholt werden und dann mit dem grünen + dem zu erschließenden Titel hinzugefügt werden. Falls nötig, kann man sie mit dem roten – wieder entfernen.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9205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4875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Durch „Standard“ anklicken wird dieses </a:t>
            </a:r>
            <a:r>
              <a:rPr lang="de-DE" dirty="0" err="1" smtClean="0"/>
              <a:t>Scratchpad</a:t>
            </a:r>
            <a:r>
              <a:rPr lang="de-DE" dirty="0" smtClean="0"/>
              <a:t> aktiviert. Das jeweils aktive</a:t>
            </a:r>
            <a:r>
              <a:rPr lang="de-DE" baseline="0" dirty="0" smtClean="0"/>
              <a:t> </a:t>
            </a:r>
            <a:r>
              <a:rPr lang="de-DE" dirty="0" err="1" smtClean="0"/>
              <a:t>Scratchpad</a:t>
            </a:r>
            <a:r>
              <a:rPr lang="de-DE" dirty="0" smtClean="0"/>
              <a:t> erscheint in Fettdruck und oben in der blauen Zeile in ( ).</a:t>
            </a:r>
          </a:p>
          <a:p>
            <a:r>
              <a:rPr lang="de-DE" dirty="0" smtClean="0"/>
              <a:t>Aus einer der Boxen, z.B. aus den Tools, holt man durch Anklicken des Papier-Symbols ein oder mehrere SE-Merkmale in das </a:t>
            </a:r>
            <a:r>
              <a:rPr lang="de-DE" dirty="0" err="1" smtClean="0"/>
              <a:t>Scratchpad</a:t>
            </a:r>
            <a:r>
              <a:rPr lang="de-DE" dirty="0" smtClean="0"/>
              <a:t>, hier gezeigt am Beispiel für </a:t>
            </a:r>
            <a:r>
              <a:rPr lang="de-DE" b="0" dirty="0" smtClean="0"/>
              <a:t>BK </a:t>
            </a:r>
            <a:r>
              <a:rPr lang="de-DE" b="1" dirty="0" smtClean="0"/>
              <a:t>38.82 Klimatologie </a:t>
            </a:r>
            <a:r>
              <a:rPr lang="de-DE" dirty="0" smtClean="0"/>
              <a:t>und die Formangabe „</a:t>
            </a:r>
            <a:r>
              <a:rPr lang="de-DE" b="1" dirty="0" smtClean="0"/>
              <a:t>Lehrbuch</a:t>
            </a:r>
            <a:r>
              <a:rPr lang="de-DE" dirty="0" smtClean="0"/>
              <a:t>“. Speichern nicht vergessen. </a:t>
            </a:r>
            <a:br>
              <a:rPr lang="de-DE" dirty="0" smtClean="0"/>
            </a:br>
            <a:r>
              <a:rPr lang="de-DE" dirty="0" smtClean="0"/>
              <a:t>Dem Titel hinzufügen kann man entweder alle Inhalte des </a:t>
            </a:r>
            <a:r>
              <a:rPr lang="de-DE" dirty="0" err="1" smtClean="0"/>
              <a:t>Scratchpads</a:t>
            </a:r>
            <a:r>
              <a:rPr lang="de-DE" dirty="0" smtClean="0"/>
              <a:t> durch Klicken auf das grüne + in der Zeile „Standard“, oder man fügt einzelne Elemente hinzu durch Klicken auf das grüne + an den einzelnen Feldern.</a:t>
            </a:r>
          </a:p>
          <a:p>
            <a:r>
              <a:rPr lang="de-DE" dirty="0" smtClean="0"/>
              <a:t>Man kann einzelne Elemente aus dem </a:t>
            </a:r>
            <a:r>
              <a:rPr lang="de-DE" dirty="0" err="1" smtClean="0"/>
              <a:t>Scratchpad</a:t>
            </a:r>
            <a:r>
              <a:rPr lang="de-DE" dirty="0" smtClean="0"/>
              <a:t> löschen durch Klicken auf das</a:t>
            </a:r>
            <a:r>
              <a:rPr lang="de-DE" baseline="0" dirty="0" smtClean="0"/>
              <a:t> rote </a:t>
            </a:r>
            <a:r>
              <a:rPr lang="de-DE" dirty="0" smtClean="0"/>
              <a:t>–  bzw. alle Inhalte</a:t>
            </a:r>
            <a:r>
              <a:rPr lang="de-DE" baseline="0" dirty="0" smtClean="0"/>
              <a:t> eines </a:t>
            </a:r>
            <a:r>
              <a:rPr lang="de-DE" baseline="0" dirty="0" err="1" smtClean="0"/>
              <a:t>Scratchpads</a:t>
            </a:r>
            <a:r>
              <a:rPr lang="de-DE" baseline="0" dirty="0" smtClean="0"/>
              <a:t> </a:t>
            </a:r>
            <a:r>
              <a:rPr lang="de-DE" dirty="0" smtClean="0"/>
              <a:t>löschen über „Alle löschen“. </a:t>
            </a:r>
            <a:br>
              <a:rPr lang="de-DE" dirty="0" smtClean="0"/>
            </a:br>
            <a:r>
              <a:rPr lang="de-DE" dirty="0" smtClean="0"/>
              <a:t>Speichern nicht vergessen. </a:t>
            </a:r>
          </a:p>
          <a:p>
            <a:endParaRPr lang="de-DE" dirty="0" smtClean="0"/>
          </a:p>
          <a:p>
            <a:r>
              <a:rPr lang="de-DE" dirty="0" smtClean="0"/>
              <a:t>Über Einstellungen das ganze </a:t>
            </a:r>
            <a:r>
              <a:rPr lang="de-DE" dirty="0" err="1" smtClean="0"/>
              <a:t>Scratchpad</a:t>
            </a:r>
            <a:r>
              <a:rPr lang="de-DE" dirty="0" smtClean="0"/>
              <a:t> zu löschen, geht nur bei selbst angelegten </a:t>
            </a:r>
            <a:r>
              <a:rPr lang="de-DE" dirty="0" err="1" smtClean="0"/>
              <a:t>Scratchpads</a:t>
            </a:r>
            <a:r>
              <a:rPr lang="de-DE" dirty="0" smtClean="0"/>
              <a:t> mit individuellem Namen. „Standard“ und „Auto“ sind vom DA vorgegeben und als solche nicht zu löschen.</a:t>
            </a:r>
            <a:br>
              <a:rPr lang="de-DE" dirty="0" smtClean="0"/>
            </a:br>
            <a:endParaRPr lang="de-DE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Bei einer individuellen</a:t>
            </a:r>
            <a:r>
              <a:rPr lang="de-DE" baseline="0" dirty="0" smtClean="0"/>
              <a:t> Kennung bleiben gespeicherte </a:t>
            </a:r>
            <a:r>
              <a:rPr lang="de-DE" baseline="0" dirty="0" err="1" smtClean="0"/>
              <a:t>Scratchpads</a:t>
            </a:r>
            <a:r>
              <a:rPr lang="de-DE" baseline="0" dirty="0" smtClean="0"/>
              <a:t> auch nach Schließung der DA-3-Sitzung erhalten.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6145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Auf „Einstellungen“ gehen, und es erscheint weiter</a:t>
            </a:r>
            <a:r>
              <a:rPr lang="de-DE" baseline="0" dirty="0" smtClean="0"/>
              <a:t> unten „Neue Liste erzeugen“. Dort</a:t>
            </a:r>
            <a:r>
              <a:rPr lang="de-DE" dirty="0" smtClean="0"/>
              <a:t> wird der Name des neu anzulegenden </a:t>
            </a:r>
            <a:r>
              <a:rPr lang="de-DE" dirty="0" err="1" smtClean="0"/>
              <a:t>Scratchpads</a:t>
            </a:r>
            <a:r>
              <a:rPr lang="de-DE" dirty="0" smtClean="0"/>
              <a:t> eingegeben, hier „</a:t>
            </a:r>
            <a:r>
              <a:rPr lang="de-DE" b="1" dirty="0" smtClean="0"/>
              <a:t>Hamburg</a:t>
            </a:r>
            <a:r>
              <a:rPr lang="de-DE" dirty="0" smtClean="0"/>
              <a:t>“. Dann auf das grüne + klicken und zuletzt auf „Einstellungen übernehmen“.</a:t>
            </a:r>
          </a:p>
          <a:p>
            <a:endParaRPr lang="de-DE" dirty="0" smtClean="0"/>
          </a:p>
          <a:p>
            <a:r>
              <a:rPr lang="de-DE" dirty="0" smtClean="0"/>
              <a:t>Während eines Vorgang können Sie über „Zurück“ die Eingabe abbrechen.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36992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Wenn </a:t>
            </a:r>
            <a:r>
              <a:rPr lang="de-DE" dirty="0" smtClean="0"/>
              <a:t>man das Hamburg-</a:t>
            </a:r>
            <a:r>
              <a:rPr lang="de-DE" dirty="0" err="1" smtClean="0"/>
              <a:t>Scratchpad</a:t>
            </a:r>
            <a:r>
              <a:rPr lang="de-DE" dirty="0" smtClean="0"/>
              <a:t> durch Anklicken</a:t>
            </a:r>
            <a:r>
              <a:rPr lang="de-DE" baseline="0" dirty="0" smtClean="0"/>
              <a:t> </a:t>
            </a:r>
            <a:r>
              <a:rPr lang="de-DE" dirty="0" smtClean="0"/>
              <a:t>aktiviert (erkennbar am Fettdruck), sieht man, dass es noch leer ist. Über das Papier-Symbol füllt man es aus anderen Boxen mit Merkmalen, die bei Hamburg-Literatur häufig vorkommen, hier als Beispiel: </a:t>
            </a:r>
          </a:p>
          <a:p>
            <a:r>
              <a:rPr lang="de-DE" b="1" dirty="0" smtClean="0"/>
              <a:t>BK 15.50 </a:t>
            </a:r>
            <a:r>
              <a:rPr lang="de-DE" dirty="0" smtClean="0"/>
              <a:t>Schleswig-Holstein, Lübeck, Hamburg &lt;Geschichte&gt;</a:t>
            </a:r>
            <a:endParaRPr lang="de-DE" b="1" dirty="0" smtClean="0"/>
          </a:p>
          <a:p>
            <a:r>
              <a:rPr lang="de-DE" b="1" dirty="0" smtClean="0"/>
              <a:t>GND Hamburg (</a:t>
            </a:r>
            <a:r>
              <a:rPr lang="de-DE" b="1" dirty="0" err="1" smtClean="0"/>
              <a:t>Geo</a:t>
            </a:r>
            <a:r>
              <a:rPr lang="de-DE" b="1" dirty="0" smtClean="0"/>
              <a:t>)</a:t>
            </a:r>
          </a:p>
          <a:p>
            <a:r>
              <a:rPr lang="de-DE" b="1" dirty="0" smtClean="0"/>
              <a:t>GND Geschichte (Zeit)</a:t>
            </a:r>
          </a:p>
          <a:p>
            <a:r>
              <a:rPr lang="de-DE" b="1" dirty="0" smtClean="0"/>
              <a:t>RVK NR 5360 </a:t>
            </a:r>
            <a:r>
              <a:rPr lang="de-DE" b="0" dirty="0" smtClean="0"/>
              <a:t>Darstellungen (Geschichte</a:t>
            </a:r>
            <a:r>
              <a:rPr lang="de-DE" b="0" baseline="0" dirty="0" smtClean="0"/>
              <a:t> – Hamburg)</a:t>
            </a:r>
            <a:endParaRPr lang="de-DE" b="0" dirty="0" smtClean="0"/>
          </a:p>
          <a:p>
            <a:r>
              <a:rPr lang="de-DE" dirty="0" smtClean="0"/>
              <a:t>Abschließend Speichern. </a:t>
            </a:r>
            <a:br>
              <a:rPr lang="de-DE" dirty="0" smtClean="0"/>
            </a:br>
            <a:r>
              <a:rPr lang="de-DE" dirty="0" smtClean="0"/>
              <a:t>Das Hinzufügen zu einem Titel erfolgt dann mit dem grünen +, dann exportieren. </a:t>
            </a:r>
          </a:p>
          <a:p>
            <a:endParaRPr lang="de-DE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Auch in diesem Fall können Sie entweder alle Inhalte des </a:t>
            </a:r>
            <a:r>
              <a:rPr lang="de-DE" dirty="0" err="1" smtClean="0"/>
              <a:t>Scratchpads</a:t>
            </a:r>
            <a:r>
              <a:rPr lang="de-DE" dirty="0" smtClean="0"/>
              <a:t> hinzufügen</a:t>
            </a:r>
            <a:r>
              <a:rPr lang="de-DE" baseline="0" dirty="0" smtClean="0"/>
              <a:t> </a:t>
            </a:r>
            <a:r>
              <a:rPr lang="de-DE" dirty="0" smtClean="0"/>
              <a:t>durch Klicken auf das grüne + neben dem fett angezeigten</a:t>
            </a:r>
            <a:r>
              <a:rPr lang="de-DE" baseline="0" dirty="0" smtClean="0"/>
              <a:t> Namen </a:t>
            </a:r>
            <a:r>
              <a:rPr lang="de-DE" dirty="0" smtClean="0"/>
              <a:t>oder</a:t>
            </a:r>
            <a:r>
              <a:rPr lang="de-DE" baseline="0" dirty="0" smtClean="0"/>
              <a:t> </a:t>
            </a:r>
            <a:r>
              <a:rPr lang="de-DE" dirty="0" smtClean="0"/>
              <a:t>einzelne Elemente durch Klicken auf das </a:t>
            </a:r>
            <a:r>
              <a:rPr lang="de-DE" dirty="0" err="1" smtClean="0"/>
              <a:t>güne</a:t>
            </a:r>
            <a:r>
              <a:rPr lang="de-DE" dirty="0" smtClean="0"/>
              <a:t> + neben den</a:t>
            </a:r>
            <a:r>
              <a:rPr lang="de-DE" baseline="0" dirty="0" smtClean="0"/>
              <a:t> einzelnen SE-Merkmalen</a:t>
            </a:r>
            <a:r>
              <a:rPr lang="de-DE" dirty="0" smtClean="0"/>
              <a:t>.</a:t>
            </a:r>
          </a:p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18341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4412">
              <a:defRPr/>
            </a:pPr>
            <a:r>
              <a:rPr lang="de-DE" dirty="0" smtClean="0"/>
              <a:t>In gleicher Weise kann man weitere </a:t>
            </a:r>
            <a:r>
              <a:rPr lang="de-DE" dirty="0" err="1" smtClean="0"/>
              <a:t>Scratchpads</a:t>
            </a:r>
            <a:r>
              <a:rPr lang="de-DE" dirty="0" smtClean="0"/>
              <a:t> mit individuellen</a:t>
            </a:r>
            <a:r>
              <a:rPr lang="de-DE" baseline="0" dirty="0" smtClean="0"/>
              <a:t> </a:t>
            </a:r>
            <a:r>
              <a:rPr lang="de-DE" dirty="0" smtClean="0"/>
              <a:t>Namen anlegen, z.B. für</a:t>
            </a:r>
            <a:r>
              <a:rPr lang="de-DE" baseline="0" dirty="0" smtClean="0"/>
              <a:t> </a:t>
            </a:r>
            <a:r>
              <a:rPr lang="de-DE" dirty="0" smtClean="0"/>
              <a:t>verschiedene Fächer oder Teilbereiche. </a:t>
            </a:r>
          </a:p>
          <a:p>
            <a:pPr defTabSz="924412">
              <a:defRPr/>
            </a:pPr>
            <a:endParaRPr lang="de-DE" dirty="0" smtClean="0"/>
          </a:p>
          <a:p>
            <a:r>
              <a:rPr lang="de-DE" dirty="0" smtClean="0"/>
              <a:t>In diesem Fall ist das </a:t>
            </a:r>
            <a:r>
              <a:rPr lang="de-DE" dirty="0" err="1" smtClean="0"/>
              <a:t>Scratchpad</a:t>
            </a:r>
            <a:r>
              <a:rPr lang="de-DE" dirty="0" smtClean="0"/>
              <a:t> zur spanischen Schönen</a:t>
            </a:r>
            <a:r>
              <a:rPr lang="de-DE" baseline="0" dirty="0" smtClean="0"/>
              <a:t> Literatur aktiv mit Formangabe „Fiktionale Darstellung“ und den RVK-Notationen für spanische </a:t>
            </a:r>
            <a:r>
              <a:rPr lang="de-DE" baseline="0" dirty="0" err="1" smtClean="0"/>
              <a:t>Schriftsteller:innen</a:t>
            </a:r>
            <a:r>
              <a:rPr lang="de-DE" baseline="0" dirty="0" smtClean="0"/>
              <a:t> des 18./19., des 21. und 20. Jahrhunderts (in dieser Reihenfolge oben), die namentlich keine eigene RVK-Notation haben.</a:t>
            </a:r>
          </a:p>
          <a:p>
            <a:endParaRPr lang="de-DE" b="1" baseline="0" dirty="0" smtClean="0"/>
          </a:p>
          <a:p>
            <a:r>
              <a:rPr lang="de-DE" b="0" baseline="0" dirty="0" smtClean="0"/>
              <a:t>Es lassen sich nur Notationen im </a:t>
            </a:r>
            <a:r>
              <a:rPr lang="de-DE" b="0" baseline="0" dirty="0" err="1" smtClean="0"/>
              <a:t>Scratchpad</a:t>
            </a:r>
            <a:r>
              <a:rPr lang="de-DE" b="0" baseline="0" dirty="0" smtClean="0"/>
              <a:t> speichern, die sich verknüpfen lassen. Übergeordnete RVK-Notationen können nicht, z.B. als Lesezeichen, abgelegt werden.</a:t>
            </a:r>
          </a:p>
          <a:p>
            <a:endParaRPr lang="de-DE" b="0" baseline="0" dirty="0" smtClean="0"/>
          </a:p>
          <a:p>
            <a:r>
              <a:rPr lang="de-DE" b="0" baseline="0" dirty="0" smtClean="0"/>
              <a:t>Im </a:t>
            </a:r>
            <a:r>
              <a:rPr lang="de-DE" b="0" baseline="0" dirty="0" err="1" smtClean="0"/>
              <a:t>Scratchpad</a:t>
            </a:r>
            <a:r>
              <a:rPr lang="de-DE" b="0" baseline="0" dirty="0" smtClean="0"/>
              <a:t> werden die RVK alphanumerisch und die BK numerisch geordnet. Die Reihenfolge ist nicht beeinflussbar.</a:t>
            </a:r>
            <a:br>
              <a:rPr lang="de-DE" b="0" baseline="0" dirty="0" smtClean="0"/>
            </a:br>
            <a:r>
              <a:rPr lang="de-DE" b="0" baseline="0" dirty="0" smtClean="0"/>
              <a:t>Wird eine andere Sortierung gewünscht, bitte Notationen einzeln auswählen.</a:t>
            </a:r>
            <a:endParaRPr lang="de-DE" b="0" dirty="0" smtClean="0"/>
          </a:p>
          <a:p>
            <a:endParaRPr lang="de-DE" b="1" dirty="0" smtClean="0"/>
          </a:p>
          <a:p>
            <a:r>
              <a:rPr lang="de-DE" dirty="0" smtClean="0"/>
              <a:t>Gewünschte Notation dem Titel mit dem grünen + hinzufügen</a:t>
            </a:r>
            <a:r>
              <a:rPr lang="de-DE" baseline="0" dirty="0" smtClean="0"/>
              <a:t> und anschließend exportieren.</a:t>
            </a:r>
          </a:p>
          <a:p>
            <a:endParaRPr lang="de-DE" baseline="0" dirty="0" smtClean="0"/>
          </a:p>
          <a:p>
            <a:r>
              <a:rPr lang="de-DE" baseline="0" dirty="0" smtClean="0"/>
              <a:t>Ein ganzes </a:t>
            </a:r>
            <a:r>
              <a:rPr lang="de-DE" baseline="0" dirty="0" err="1" smtClean="0"/>
              <a:t>Scratchpad</a:t>
            </a:r>
            <a:r>
              <a:rPr lang="de-DE" baseline="0" dirty="0" smtClean="0"/>
              <a:t> lässt sich über die „Einstellungen“ löschen (rotes -).</a:t>
            </a:r>
          </a:p>
          <a:p>
            <a:endParaRPr lang="de-DE" baseline="0" dirty="0" smtClean="0"/>
          </a:p>
          <a:p>
            <a:r>
              <a:rPr lang="de-DE" baseline="0" dirty="0" smtClean="0"/>
              <a:t/>
            </a:r>
            <a:br>
              <a:rPr lang="de-DE" baseline="0" dirty="0" smtClean="0"/>
            </a:br>
            <a:endParaRPr lang="de-DE" baseline="0" dirty="0" smtClean="0"/>
          </a:p>
          <a:p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89635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Bei diesem Titel handelt es sich um eine Sammlung von Briefen</a:t>
            </a:r>
            <a:r>
              <a:rPr lang="de-DE" baseline="0" dirty="0" smtClean="0"/>
              <a:t>, Lyrik und schöner Literatur.</a:t>
            </a:r>
            <a:br>
              <a:rPr lang="de-DE" baseline="0" dirty="0" smtClean="0"/>
            </a:br>
            <a:r>
              <a:rPr lang="de-DE" baseline="0" dirty="0" smtClean="0"/>
              <a:t>Im K10plus war die Formangabe </a:t>
            </a:r>
            <a:r>
              <a:rPr lang="de-DE" baseline="0" dirty="0" smtClean="0"/>
              <a:t>„</a:t>
            </a:r>
            <a:r>
              <a:rPr lang="de-DE" i="0" baseline="0" dirty="0" smtClean="0"/>
              <a:t>Anthologie“</a:t>
            </a:r>
            <a:r>
              <a:rPr lang="de-DE" i="1" baseline="0" dirty="0" smtClean="0"/>
              <a:t> </a:t>
            </a:r>
            <a:r>
              <a:rPr lang="de-DE" i="0" baseline="0" dirty="0" smtClean="0"/>
              <a:t>bereits vorhanden. Die weiteren Elemente wurden aus dem </a:t>
            </a:r>
            <a:r>
              <a:rPr lang="de-DE" i="0" baseline="0" dirty="0" err="1" smtClean="0"/>
              <a:t>Scratchpad</a:t>
            </a:r>
            <a:r>
              <a:rPr lang="de-DE" i="0" baseline="0" smtClean="0"/>
              <a:t> </a:t>
            </a:r>
            <a:r>
              <a:rPr lang="de-DE" i="0" baseline="0" smtClean="0"/>
              <a:t>„Portugiesisch Primärliteratur“ </a:t>
            </a:r>
            <a:r>
              <a:rPr lang="de-DE" i="0" baseline="0" dirty="0" smtClean="0"/>
              <a:t>hinzugefügt.</a:t>
            </a:r>
          </a:p>
          <a:p>
            <a:endParaRPr lang="de-DE" i="0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6725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Für die DA-3-Anwender:innen ist die Überprüfung der eingespielten Metadaten im K10plus verpflichtend. Bitte kontrollieren Sie daher immer, ob alle Daten im K10plus korrekt eingespielt wurden.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Aus dem DA-3 eingespielte Formangaben sind nicht mit DA-3 gekennzeichnet.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9210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790825"/>
            <a:ext cx="7772400" cy="8096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005064"/>
            <a:ext cx="6400800" cy="1633736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Rectangle 18"/>
          <p:cNvSpPr>
            <a:spLocks noChangeArrowheads="1"/>
          </p:cNvSpPr>
          <p:nvPr userDrawn="1"/>
        </p:nvSpPr>
        <p:spPr bwMode="auto">
          <a:xfrm>
            <a:off x="8316416" y="6409134"/>
            <a:ext cx="827584" cy="47625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 sz="2400">
              <a:latin typeface="Candara" pitchFamily="34" charset="0"/>
            </a:endParaRPr>
          </a:p>
        </p:txBody>
      </p:sp>
      <p:pic>
        <p:nvPicPr>
          <p:cNvPr id="9" name="Picture 12" descr="sub-logo-tran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596" y="179388"/>
            <a:ext cx="1192017" cy="801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5756"/>
            <a:ext cx="91440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6713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2851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91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4543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075"/>
            <a:ext cx="91440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9144000" cy="4637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980729"/>
            <a:ext cx="7772400" cy="504056"/>
          </a:xfrm>
        </p:spPr>
        <p:txBody>
          <a:bodyPr anchor="ctr"/>
          <a:lstStyle>
            <a:lvl1pPr algn="l">
              <a:defRPr sz="2800" b="1" cap="all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1700808"/>
            <a:ext cx="7772400" cy="4608511"/>
          </a:xfrm>
        </p:spPr>
        <p:txBody>
          <a:bodyPr anchor="t"/>
          <a:lstStyle>
            <a:lvl1pPr marL="342900" indent="-342900" algn="l">
              <a:buFont typeface="Wingdings" pitchFamily="2" charset="2"/>
              <a:buChar char="Ü"/>
              <a:defRPr sz="20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Picture 12" descr="sub-logo-trans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596" y="179388"/>
            <a:ext cx="1192017" cy="801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8"/>
          <p:cNvSpPr>
            <a:spLocks noChangeArrowheads="1"/>
          </p:cNvSpPr>
          <p:nvPr userDrawn="1"/>
        </p:nvSpPr>
        <p:spPr bwMode="auto">
          <a:xfrm>
            <a:off x="8316416" y="6409134"/>
            <a:ext cx="827584" cy="47625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 sz="240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805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8600" cy="478539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478539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7133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772816"/>
            <a:ext cx="4040188" cy="43533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124744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772816"/>
            <a:ext cx="4041775" cy="43533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2021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2067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2021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867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2021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  <p:pic>
        <p:nvPicPr>
          <p:cNvPr id="5" name="Picture 2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97"/>
            <a:ext cx="9144000" cy="4637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0417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7380312" y="1010006"/>
            <a:ext cx="1763688" cy="5362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6923112" cy="707678"/>
          </a:xfrm>
        </p:spPr>
        <p:txBody>
          <a:bodyPr anchor="t"/>
          <a:lstStyle>
            <a:lvl1pPr algn="l">
              <a:defRPr sz="3600"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124744"/>
            <a:ext cx="6696744" cy="511256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7380312" y="1039480"/>
            <a:ext cx="1763688" cy="5341848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  <p:cxnSp>
        <p:nvCxnSpPr>
          <p:cNvPr id="10" name="Gerade Verbindung mit Pfeil 9"/>
          <p:cNvCxnSpPr/>
          <p:nvPr userDrawn="1"/>
        </p:nvCxnSpPr>
        <p:spPr>
          <a:xfrm>
            <a:off x="7380312" y="1010006"/>
            <a:ext cx="0" cy="536277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/>
          <p:nvPr userDrawn="1"/>
        </p:nvCxnSpPr>
        <p:spPr>
          <a:xfrm>
            <a:off x="7380312" y="-18838"/>
            <a:ext cx="0" cy="1011752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847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Picture 2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9" y="0"/>
            <a:ext cx="9144000" cy="4637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8780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0728"/>
            <a:ext cx="91440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2"/>
          <p:cNvPicPr>
            <a:picLocks noChangeAspect="1" noChangeArrowheads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3975"/>
            <a:ext cx="9144000" cy="5688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</p:pic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0" y="6409134"/>
            <a:ext cx="9144000" cy="47625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 sz="2400">
              <a:latin typeface="Candara" pitchFamily="34" charset="0"/>
            </a:endParaRPr>
          </a:p>
        </p:txBody>
      </p:sp>
      <p:pic>
        <p:nvPicPr>
          <p:cNvPr id="10" name="Picture 14" descr="sub-logo-trans-weiss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8525" y="6458346"/>
            <a:ext cx="604838" cy="40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444218"/>
            <a:ext cx="87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Candara" pitchFamily="34" charset="0"/>
              </a:defRPr>
            </a:lvl1pPr>
          </a:lstStyle>
          <a:p>
            <a:r>
              <a:rPr lang="de-DE" smtClean="0"/>
              <a:t>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866785" y="6444218"/>
            <a:ext cx="66517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Candara" pitchFamily="34" charset="0"/>
              </a:defRPr>
            </a:lvl1pPr>
          </a:lstStyle>
          <a:p>
            <a:r>
              <a:rPr lang="de-DE" smtClean="0"/>
              <a:t>Digitaler Assistent DA-3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348732" y="6448251"/>
            <a:ext cx="504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Candara" pitchFamily="34" charset="0"/>
              </a:defRPr>
            </a:lvl1pPr>
          </a:lstStyle>
          <a:p>
            <a:fld id="{BAD06C3A-E7FA-44CA-BD16-A8224558B24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10136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800000"/>
          </a:solidFill>
          <a:latin typeface="Candar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800000"/>
        </a:buClr>
        <a:buFont typeface="Wingdings" pitchFamily="2" charset="2"/>
        <a:buChar char="n"/>
        <a:defRPr sz="2000" kern="1200">
          <a:solidFill>
            <a:schemeClr val="tx1"/>
          </a:solidFill>
          <a:latin typeface="Candar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800000"/>
        </a:buClr>
        <a:buFont typeface="Wingdings" pitchFamily="2" charset="2"/>
        <a:buChar char="n"/>
        <a:defRPr sz="2000" kern="1200">
          <a:solidFill>
            <a:schemeClr val="tx1"/>
          </a:solidFill>
          <a:latin typeface="Candar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n"/>
        <a:defRPr sz="1800" kern="1200">
          <a:solidFill>
            <a:schemeClr val="tx1"/>
          </a:solidFill>
          <a:latin typeface="Candar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n"/>
        <a:defRPr sz="1800" kern="1200">
          <a:solidFill>
            <a:schemeClr val="tx1"/>
          </a:solidFill>
          <a:latin typeface="Candar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n"/>
        <a:defRPr sz="1800" kern="1200">
          <a:solidFill>
            <a:schemeClr val="tx1"/>
          </a:solidFill>
          <a:latin typeface="Candar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8.wmf"/><Relationship Id="rId18" Type="http://schemas.openxmlformats.org/officeDocument/2006/relationships/image" Target="../media/image33.wmf"/><Relationship Id="rId26" Type="http://schemas.openxmlformats.org/officeDocument/2006/relationships/image" Target="../media/image41.wmf"/><Relationship Id="rId3" Type="http://schemas.openxmlformats.org/officeDocument/2006/relationships/image" Target="../media/image18.png"/><Relationship Id="rId21" Type="http://schemas.openxmlformats.org/officeDocument/2006/relationships/image" Target="../media/image36.wmf"/><Relationship Id="rId7" Type="http://schemas.openxmlformats.org/officeDocument/2006/relationships/image" Target="../media/image22.wmf"/><Relationship Id="rId12" Type="http://schemas.openxmlformats.org/officeDocument/2006/relationships/image" Target="../media/image27.wmf"/><Relationship Id="rId17" Type="http://schemas.openxmlformats.org/officeDocument/2006/relationships/image" Target="../media/image32.wmf"/><Relationship Id="rId25" Type="http://schemas.openxmlformats.org/officeDocument/2006/relationships/image" Target="../media/image40.wmf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31.wmf"/><Relationship Id="rId20" Type="http://schemas.openxmlformats.org/officeDocument/2006/relationships/image" Target="../media/image35.wmf"/><Relationship Id="rId29" Type="http://schemas.openxmlformats.org/officeDocument/2006/relationships/image" Target="../media/image4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24" Type="http://schemas.openxmlformats.org/officeDocument/2006/relationships/image" Target="../media/image39.wmf"/><Relationship Id="rId5" Type="http://schemas.openxmlformats.org/officeDocument/2006/relationships/image" Target="../media/image20.wmf"/><Relationship Id="rId15" Type="http://schemas.openxmlformats.org/officeDocument/2006/relationships/image" Target="../media/image30.wmf"/><Relationship Id="rId23" Type="http://schemas.openxmlformats.org/officeDocument/2006/relationships/image" Target="../media/image38.wmf"/><Relationship Id="rId28" Type="http://schemas.openxmlformats.org/officeDocument/2006/relationships/image" Target="../media/image43.wmf"/><Relationship Id="rId10" Type="http://schemas.openxmlformats.org/officeDocument/2006/relationships/image" Target="../media/image25.wmf"/><Relationship Id="rId19" Type="http://schemas.openxmlformats.org/officeDocument/2006/relationships/image" Target="../media/image34.wmf"/><Relationship Id="rId31" Type="http://schemas.openxmlformats.org/officeDocument/2006/relationships/image" Target="../media/image46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Relationship Id="rId14" Type="http://schemas.openxmlformats.org/officeDocument/2006/relationships/image" Target="../media/image29.wmf"/><Relationship Id="rId22" Type="http://schemas.openxmlformats.org/officeDocument/2006/relationships/image" Target="../media/image37.wmf"/><Relationship Id="rId27" Type="http://schemas.openxmlformats.org/officeDocument/2006/relationships/image" Target="../media/image42.wmf"/><Relationship Id="rId30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b="1" dirty="0" smtClean="0"/>
              <a:t>        </a:t>
            </a:r>
          </a:p>
          <a:p>
            <a:pPr marL="0" indent="0">
              <a:buNone/>
            </a:pPr>
            <a:endParaRPr lang="de-DE" sz="3600" b="1" dirty="0"/>
          </a:p>
          <a:p>
            <a:pPr marL="0" indent="0">
              <a:buNone/>
            </a:pPr>
            <a:r>
              <a:rPr lang="de-DE" sz="3600" b="1" dirty="0" smtClean="0"/>
              <a:t>          </a:t>
            </a:r>
            <a:r>
              <a:rPr lang="de-DE" sz="4000" b="1" dirty="0" err="1" smtClean="0"/>
              <a:t>Scratchpads</a:t>
            </a:r>
            <a:r>
              <a:rPr lang="de-DE" sz="4000" b="1" dirty="0" smtClean="0"/>
              <a:t> im DA-3</a:t>
            </a:r>
            <a:endParaRPr lang="de-DE" sz="4000" b="1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2023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9885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Auto-</a:t>
            </a:r>
            <a:r>
              <a:rPr lang="de-DE" dirty="0" err="1" smtClean="0"/>
              <a:t>Scratchpad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30230" y="1280989"/>
            <a:ext cx="8229600" cy="475252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Wird automatisch zu jedem aufgerufenen Titel hinzugefügt</a:t>
            </a:r>
            <a:r>
              <a:rPr lang="de-DE" dirty="0" smtClean="0">
                <a:solidFill>
                  <a:srgbClr val="FF0000"/>
                </a:solidFill>
              </a:rPr>
              <a:t>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„Auto“ anklicken und gewünschte Sacherschließung über Papier-Symbol        holen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Exportieren notwendig, obwohl nicht rot unterlegt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rgbClr val="FF0000"/>
                </a:solidFill>
              </a:rPr>
              <a:t>Achtung</a:t>
            </a:r>
            <a:r>
              <a:rPr lang="de-DE" dirty="0" smtClean="0"/>
              <a:t>: nur bei „homogenen“ Titeln anwenden, danach löschen!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2023</a:t>
            </a:r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760" y="3140968"/>
            <a:ext cx="6029325" cy="2676525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1338" y="2072866"/>
            <a:ext cx="342900" cy="276225"/>
          </a:xfrm>
          <a:prstGeom prst="rect">
            <a:avLst/>
          </a:prstGeom>
        </p:spPr>
      </p:pic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6773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Zusammenfassend: 3 Anwendungsarten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 smtClean="0"/>
              <a:t>Ganzes Standard- bzw. Namen-</a:t>
            </a:r>
            <a:r>
              <a:rPr lang="de-DE" sz="2800" dirty="0" err="1" smtClean="0"/>
              <a:t>Scratchpad</a:t>
            </a:r>
            <a:endParaRPr lang="de-DE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de-DE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 smtClean="0"/>
              <a:t>Einzelne Merkmale aus dem Standard- bzw. einem Namen-</a:t>
            </a:r>
            <a:r>
              <a:rPr lang="de-DE" sz="2800" dirty="0" err="1" smtClean="0"/>
              <a:t>Scratchpad</a:t>
            </a:r>
            <a:endParaRPr lang="de-DE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de-D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 smtClean="0"/>
              <a:t>Auto-</a:t>
            </a:r>
            <a:r>
              <a:rPr lang="de-DE" sz="2800" dirty="0" err="1" smtClean="0"/>
              <a:t>Scratchpad</a:t>
            </a:r>
            <a:endParaRPr lang="de-DE" sz="28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2023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29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Scratchpads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72104" y="6444218"/>
            <a:ext cx="874440" cy="365125"/>
          </a:xfrm>
        </p:spPr>
        <p:txBody>
          <a:bodyPr/>
          <a:lstStyle/>
          <a:p>
            <a:r>
              <a:rPr lang="de-DE" dirty="0" smtClean="0"/>
              <a:t>2023</a:t>
            </a:r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Ablage für häufig genutzte Notationen, Schlagwörter und FID-Kennung</a:t>
            </a:r>
            <a:br>
              <a:rPr lang="de-DE" sz="2400" dirty="0" smtClean="0"/>
            </a:br>
            <a:endParaRPr lang="de-DE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Aus anderen Kacheln über Papier-Symbol      holen </a:t>
            </a:r>
            <a:br>
              <a:rPr lang="de-DE" sz="2400" dirty="0" smtClean="0"/>
            </a:br>
            <a:r>
              <a:rPr lang="de-DE" sz="2400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Dem Titel hinzufügen mit </a:t>
            </a:r>
            <a:r>
              <a:rPr lang="de-DE" sz="2400" b="1" dirty="0" smtClean="0">
                <a:solidFill>
                  <a:srgbClr val="00B050"/>
                </a:solidFill>
              </a:rPr>
              <a:t>+</a:t>
            </a:r>
            <a:br>
              <a:rPr lang="de-DE" sz="2400" b="1" dirty="0" smtClean="0">
                <a:solidFill>
                  <a:srgbClr val="00B050"/>
                </a:solidFill>
              </a:rPr>
            </a:br>
            <a:endParaRPr lang="de-DE" sz="2400" b="1" dirty="0" smtClean="0">
              <a:solidFill>
                <a:srgbClr val="00B05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Entfernen mit </a:t>
            </a:r>
            <a:r>
              <a:rPr lang="de-DE" sz="2400" b="1" dirty="0" smtClean="0">
                <a:solidFill>
                  <a:srgbClr val="FF0000"/>
                </a:solidFill>
              </a:rPr>
              <a:t>-</a:t>
            </a:r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6176" y="2996952"/>
            <a:ext cx="352425" cy="219075"/>
          </a:xfrm>
          <a:prstGeom prst="rect">
            <a:avLst/>
          </a:prstGeom>
        </p:spPr>
      </p:pic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602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Scratchpads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258065"/>
            <a:ext cx="8229600" cy="485740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Voreingestellt sind Standard und Auto.</a:t>
            </a:r>
          </a:p>
          <a:p>
            <a:pPr marL="0" indent="0">
              <a:buNone/>
            </a:pPr>
            <a:endParaRPr lang="de-DE" sz="2400" dirty="0" smtClean="0"/>
          </a:p>
          <a:p>
            <a:endParaRPr lang="de-DE" sz="2400" dirty="0" smtClean="0"/>
          </a:p>
          <a:p>
            <a:endParaRPr lang="de-DE" sz="24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2023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420" y="2258016"/>
            <a:ext cx="60198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86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 smtClean="0"/>
              <a:t>Standard-</a:t>
            </a:r>
            <a:r>
              <a:rPr lang="de-DE" sz="3200" dirty="0" err="1" smtClean="0"/>
              <a:t>Scratchpad</a:t>
            </a:r>
            <a:r>
              <a:rPr lang="de-DE" sz="3200" dirty="0" smtClean="0"/>
              <a:t> befüllen und verwalten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„Standard“ anklicken			           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RVK, BK oder Schlagwort aus einer der Boxen durch Klicken auf das Papiersymbol        holen.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Speichern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Einzelne Inhalte des </a:t>
            </a:r>
            <a:r>
              <a:rPr lang="de-DE" dirty="0" err="1" smtClean="0"/>
              <a:t>Scratchpads</a:t>
            </a:r>
            <a:r>
              <a:rPr lang="de-DE" dirty="0" smtClean="0"/>
              <a:t> löschen durch Klicken auf  </a:t>
            </a:r>
            <a:r>
              <a:rPr lang="de-DE" b="1" dirty="0" smtClean="0">
                <a:solidFill>
                  <a:srgbClr val="FF0000"/>
                </a:solidFill>
              </a:rPr>
              <a:t>–</a:t>
            </a:r>
            <a:r>
              <a:rPr lang="de-DE" b="1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Alle Inhalte löschen durch Klicken auf „Alle löschen“.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444218"/>
            <a:ext cx="1018456" cy="365125"/>
          </a:xfrm>
        </p:spPr>
        <p:txBody>
          <a:bodyPr/>
          <a:lstStyle/>
          <a:p>
            <a:r>
              <a:rPr lang="de-DE" dirty="0" smtClean="0"/>
              <a:t>2023</a:t>
            </a:r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2051158"/>
            <a:ext cx="257175" cy="257175"/>
          </a:xfrm>
          <a:prstGeom prst="rect">
            <a:avLst/>
          </a:prstGeom>
        </p:spPr>
      </p:pic>
      <p:sp>
        <p:nvSpPr>
          <p:cNvPr id="9" name="Pfeil nach rechts 8"/>
          <p:cNvSpPr/>
          <p:nvPr/>
        </p:nvSpPr>
        <p:spPr>
          <a:xfrm>
            <a:off x="683568" y="4437112"/>
            <a:ext cx="727328" cy="412624"/>
          </a:xfrm>
          <a:prstGeom prst="rightArrow">
            <a:avLst>
              <a:gd name="adj1" fmla="val 32272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Pfeil nach unten 12"/>
          <p:cNvSpPr/>
          <p:nvPr/>
        </p:nvSpPr>
        <p:spPr>
          <a:xfrm rot="10800000" flipH="1" flipV="1">
            <a:off x="2522333" y="3732487"/>
            <a:ext cx="293204" cy="26846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5656" y="4000948"/>
            <a:ext cx="6067425" cy="2219325"/>
          </a:xfrm>
          <a:prstGeom prst="rect">
            <a:avLst/>
          </a:prstGeom>
        </p:spPr>
      </p:pic>
      <p:sp>
        <p:nvSpPr>
          <p:cNvPr id="12" name="Ellipse 11"/>
          <p:cNvSpPr/>
          <p:nvPr/>
        </p:nvSpPr>
        <p:spPr>
          <a:xfrm>
            <a:off x="7164288" y="4509120"/>
            <a:ext cx="576064" cy="3406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Ellipse 15"/>
          <p:cNvSpPr/>
          <p:nvPr/>
        </p:nvSpPr>
        <p:spPr>
          <a:xfrm>
            <a:off x="6804248" y="5110609"/>
            <a:ext cx="936104" cy="101555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810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000" dirty="0" err="1" smtClean="0"/>
              <a:t>Scratchpads</a:t>
            </a:r>
            <a:r>
              <a:rPr lang="de-DE" sz="3000" dirty="0" smtClean="0"/>
              <a:t> mit ausgewählten Namen anlegen</a:t>
            </a:r>
            <a:endParaRPr lang="de-DE" sz="3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Auf „Einstellungen“ klicken:</a:t>
            </a:r>
            <a:br>
              <a:rPr lang="de-DE" dirty="0" smtClean="0"/>
            </a:b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Namen für das neue </a:t>
            </a:r>
            <a:r>
              <a:rPr lang="de-DE" dirty="0" err="1" smtClean="0"/>
              <a:t>Scratchpad</a:t>
            </a:r>
            <a:r>
              <a:rPr lang="de-DE" dirty="0" smtClean="0"/>
              <a:t> eingeben,       und Einstellungen übernehmen</a:t>
            </a:r>
          </a:p>
          <a:p>
            <a:pPr marL="0" indent="0">
              <a:buNone/>
            </a:pPr>
            <a:endParaRPr lang="de-DE" dirty="0" smtClean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2023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8104" y="3861048"/>
            <a:ext cx="276225" cy="28575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7624" y="1628800"/>
            <a:ext cx="5231559" cy="2176718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7508" y="4457413"/>
            <a:ext cx="5251675" cy="2076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357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Scratchpad</a:t>
            </a:r>
            <a:r>
              <a:rPr lang="de-DE" dirty="0" smtClean="0"/>
              <a:t> füllen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2023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1236" y="3099657"/>
            <a:ext cx="6029325" cy="3143250"/>
          </a:xfrm>
          <a:prstGeom prst="rect">
            <a:avLst/>
          </a:prstGeom>
        </p:spPr>
      </p:pic>
      <p:pic>
        <p:nvPicPr>
          <p:cNvPr id="9" name="Inhaltsplatzhalter 8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152661" y="1106186"/>
            <a:ext cx="6057900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970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</a:t>
            </a:r>
            <a:r>
              <a:rPr lang="de-DE" dirty="0" smtClean="0"/>
              <a:t>ehrere </a:t>
            </a:r>
            <a:r>
              <a:rPr lang="de-DE" dirty="0" err="1" smtClean="0"/>
              <a:t>Scratchpads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11560" y="6444218"/>
            <a:ext cx="794896" cy="365125"/>
          </a:xfrm>
        </p:spPr>
        <p:txBody>
          <a:bodyPr/>
          <a:lstStyle/>
          <a:p>
            <a:r>
              <a:rPr lang="de-DE" dirty="0" smtClean="0"/>
              <a:t>2023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57200" y="1179963"/>
            <a:ext cx="8229600" cy="4857403"/>
          </a:xfrm>
        </p:spPr>
        <p:txBody>
          <a:bodyPr/>
          <a:lstStyle/>
          <a:p>
            <a:endParaRPr lang="de-DE" b="1" dirty="0">
              <a:solidFill>
                <a:srgbClr val="FF0000"/>
              </a:solidFill>
            </a:endParaRPr>
          </a:p>
          <a:p>
            <a:endParaRPr lang="de-DE" b="1" dirty="0">
              <a:solidFill>
                <a:srgbClr val="FF0000"/>
              </a:solidFill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9237" y="1652587"/>
            <a:ext cx="6105525" cy="3552825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9712" y="1595437"/>
            <a:ext cx="6124575" cy="366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373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 smtClean="0"/>
              <a:t>Titel mit hinzugefügten </a:t>
            </a:r>
            <a:r>
              <a:rPr lang="de-DE" sz="3200" dirty="0" err="1" smtClean="0"/>
              <a:t>Scratchpad</a:t>
            </a:r>
            <a:r>
              <a:rPr lang="de-DE" sz="3200" dirty="0" smtClean="0"/>
              <a:t>-Elementen</a:t>
            </a:r>
            <a:endParaRPr lang="de-DE" sz="3200" dirty="0"/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7504" y="1185174"/>
            <a:ext cx="9051605" cy="4620090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2023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10" name="Ellipse 9"/>
          <p:cNvSpPr/>
          <p:nvPr/>
        </p:nvSpPr>
        <p:spPr>
          <a:xfrm>
            <a:off x="0" y="4941168"/>
            <a:ext cx="914400" cy="21602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10"/>
          <p:cNvSpPr/>
          <p:nvPr/>
        </p:nvSpPr>
        <p:spPr>
          <a:xfrm>
            <a:off x="25406" y="5526122"/>
            <a:ext cx="1619672" cy="21602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11"/>
          <p:cNvSpPr/>
          <p:nvPr/>
        </p:nvSpPr>
        <p:spPr>
          <a:xfrm>
            <a:off x="107504" y="5157192"/>
            <a:ext cx="1537574" cy="29403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Ellipse 13"/>
          <p:cNvSpPr/>
          <p:nvPr/>
        </p:nvSpPr>
        <p:spPr>
          <a:xfrm>
            <a:off x="5652120" y="4149080"/>
            <a:ext cx="2232248" cy="100811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124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Einspielkontrolle im K10plus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2023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pic>
        <p:nvPicPr>
          <p:cNvPr id="40" name="Inhaltsplatzhalter 39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13355" y="1467484"/>
            <a:ext cx="8350462" cy="4481651"/>
          </a:xfrm>
          <a:prstGeom prst="rect">
            <a:avLst/>
          </a:prstGeom>
        </p:spPr>
      </p:pic>
      <p:sp>
        <p:nvSpPr>
          <p:cNvPr id="41" name="Ellipse 40"/>
          <p:cNvSpPr/>
          <p:nvPr/>
        </p:nvSpPr>
        <p:spPr>
          <a:xfrm>
            <a:off x="3779912" y="5517232"/>
            <a:ext cx="720080" cy="21602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Ellipse 41"/>
          <p:cNvSpPr/>
          <p:nvPr/>
        </p:nvSpPr>
        <p:spPr>
          <a:xfrm>
            <a:off x="4139952" y="5733256"/>
            <a:ext cx="792088" cy="21587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Ellipse 42"/>
          <p:cNvSpPr/>
          <p:nvPr/>
        </p:nvSpPr>
        <p:spPr>
          <a:xfrm>
            <a:off x="1547664" y="2780928"/>
            <a:ext cx="2736303" cy="21602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5" name="DefaultOcx"/>
          <p:cNvPicPr preferRelativeResize="0">
            <a:picLocks noChangeArrowheads="1" noChangeShapeType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HTMLHidden1"/>
          <p:cNvPicPr preferRelativeResize="0">
            <a:picLocks noChangeArrowheads="1" noChangeShapeType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HTMLHidden2"/>
          <p:cNvPicPr preferRelativeResize="0">
            <a:picLocks noChangeArrowheads="1" noChangeShapeType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HTMLHidden3"/>
          <p:cNvPicPr preferRelativeResize="0">
            <a:picLocks noChangeArrowheads="1" noChangeShapeType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HTMLHidden4"/>
          <p:cNvPicPr preferRelativeResize="0">
            <a:picLocks noChangeArrowheads="1" noChangeShapeType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HTMLHidden5"/>
          <p:cNvPicPr preferRelativeResize="0">
            <a:picLocks noChangeArrowheads="1" noChangeShapeType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HTMLHidden6"/>
          <p:cNvPicPr preferRelativeResize="0">
            <a:picLocks noChangeArrowheads="1" noChangeShapeType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HTMLHidden7"/>
          <p:cNvPicPr preferRelativeResize="0">
            <a:picLocks noChangeArrowheads="1" noChangeShapeType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HTMLHidden8"/>
          <p:cNvPicPr preferRelativeResize="0">
            <a:picLocks noChangeArrowheads="1" noChangeShapeType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HTMLHidden9"/>
          <p:cNvPicPr preferRelativeResize="0">
            <a:picLocks noChangeArrowheads="1" noChangeShapeType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HTMLHidden10"/>
          <p:cNvPicPr preferRelativeResize="0">
            <a:picLocks noChangeArrowheads="1" noChangeShapeType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HTMLHidden11"/>
          <p:cNvPicPr preferRelativeResize="0">
            <a:picLocks noChangeArrowheads="1" noChangeShapeType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HTMLHidden12"/>
          <p:cNvPicPr preferRelativeResize="0">
            <a:picLocks noChangeArrowheads="1" noChangeShapeType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HTMLHidden13"/>
          <p:cNvPicPr preferRelativeResize="0">
            <a:picLocks noChangeArrowheads="1" noChangeShapeType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HTMLHidden14"/>
          <p:cNvPicPr preferRelativeResize="0">
            <a:picLocks noChangeArrowheads="1" noChangeShapeType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HTMLHidden15"/>
          <p:cNvPicPr preferRelativeResize="0">
            <a:picLocks noChangeArrowheads="1" noChangeShapeType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HTMLHidden16"/>
          <p:cNvPicPr preferRelativeResize="0">
            <a:picLocks noChangeArrowheads="1" noChangeShapeType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2" name="HTMLHidden17"/>
          <p:cNvPicPr preferRelativeResize="0">
            <a:picLocks noChangeArrowheads="1" noChangeShapeType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3" name="HTMLHidden18"/>
          <p:cNvPicPr preferRelativeResize="0">
            <a:picLocks noChangeArrowheads="1" noChangeShapeType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4" name="HTMLHidden19"/>
          <p:cNvPicPr preferRelativeResize="0">
            <a:picLocks noChangeArrowheads="1" noChangeShapeType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5" name="HTMLHidden20"/>
          <p:cNvPicPr preferRelativeResize="0">
            <a:picLocks noChangeArrowheads="1" noChangeShapeType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HTMLHidden21"/>
          <p:cNvPicPr preferRelativeResize="0">
            <a:picLocks noChangeArrowheads="1" noChangeShapeType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7" name="HTMLHidden22"/>
          <p:cNvPicPr preferRelativeResize="0">
            <a:picLocks noChangeArrowheads="1" noChangeShapeType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8" name="HTMLHidden23"/>
          <p:cNvPicPr preferRelativeResize="0">
            <a:picLocks noChangeArrowheads="1" noChangeShapeType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HTMLHidden24"/>
          <p:cNvPicPr preferRelativeResize="0">
            <a:picLocks noChangeArrowheads="1" noChangeShapeType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0" name="HTMLHidden25"/>
          <p:cNvPicPr preferRelativeResize="0">
            <a:picLocks noChangeArrowheads="1" noChangeShapeType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1" name="HTMLHidden26"/>
          <p:cNvPicPr preferRelativeResize="0">
            <a:picLocks noChangeArrowheads="1" noChangeShapeType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HTMLHidden27"/>
          <p:cNvPicPr preferRelativeResize="0">
            <a:picLocks noChangeArrowheads="1" noChangeShapeType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3" name="HTMLHidden28"/>
          <p:cNvPicPr preferRelativeResize="0">
            <a:picLocks noChangeArrowheads="1" noChangeShapeType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4" name="HTMLHidden29"/>
          <p:cNvPicPr preferRelativeResize="0">
            <a:picLocks noChangeArrowheads="1" noChangeShapeType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5" name="HTMLHidden30"/>
          <p:cNvPicPr preferRelativeResize="0">
            <a:picLocks noChangeArrowheads="1" noChangeShapeType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579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bi-4x3">
  <a:themeElements>
    <a:clrScheme name="Benutzerdefiniert 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36C09"/>
      </a:hlink>
      <a:folHlink>
        <a:srgbClr val="A3010D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grau-4x3</Template>
  <TotalTime>0</TotalTime>
  <Words>1025</Words>
  <Application>Microsoft Office PowerPoint</Application>
  <PresentationFormat>Bildschirmpräsentation (4:3)</PresentationFormat>
  <Paragraphs>117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Arial</vt:lpstr>
      <vt:lpstr>Calibri</vt:lpstr>
      <vt:lpstr>Candara</vt:lpstr>
      <vt:lpstr>Wingdings</vt:lpstr>
      <vt:lpstr>Stabi-4x3</vt:lpstr>
      <vt:lpstr>PowerPoint-Präsentation</vt:lpstr>
      <vt:lpstr>Scratchpads</vt:lpstr>
      <vt:lpstr>Scratchpads</vt:lpstr>
      <vt:lpstr>Standard-Scratchpad befüllen und verwalten</vt:lpstr>
      <vt:lpstr>Scratchpads mit ausgewählten Namen anlegen</vt:lpstr>
      <vt:lpstr>Scratchpad füllen</vt:lpstr>
      <vt:lpstr>mehrere Scratchpads</vt:lpstr>
      <vt:lpstr>Titel mit hinzugefügten Scratchpad-Elementen</vt:lpstr>
      <vt:lpstr>Einspielkontrolle im K10plus</vt:lpstr>
      <vt:lpstr>Auto-Scratchpad</vt:lpstr>
      <vt:lpstr>Zusammenfassend: 3 Anwendungsarten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</dc:title>
  <dc:creator>Kahl, Birgit</dc:creator>
  <cp:lastModifiedBy>Pergande, Martina</cp:lastModifiedBy>
  <cp:revision>896</cp:revision>
  <cp:lastPrinted>2023-04-11T14:11:21Z</cp:lastPrinted>
  <dcterms:created xsi:type="dcterms:W3CDTF">2020-12-11T06:50:32Z</dcterms:created>
  <dcterms:modified xsi:type="dcterms:W3CDTF">2023-04-12T12:20:42Z</dcterms:modified>
</cp:coreProperties>
</file>