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324" r:id="rId5"/>
    <p:sldId id="314" r:id="rId6"/>
    <p:sldId id="316" r:id="rId7"/>
    <p:sldId id="294" r:id="rId8"/>
    <p:sldId id="327" r:id="rId9"/>
    <p:sldId id="308" r:id="rId10"/>
    <p:sldId id="309" r:id="rId11"/>
    <p:sldId id="310" r:id="rId12"/>
    <p:sldId id="311" r:id="rId13"/>
    <p:sldId id="320" r:id="rId14"/>
    <p:sldId id="312" r:id="rId15"/>
    <p:sldId id="313" r:id="rId16"/>
    <p:sldId id="325" r:id="rId17"/>
    <p:sldId id="326" r:id="rId18"/>
    <p:sldId id="321" r:id="rId19"/>
    <p:sldId id="274" r:id="rId20"/>
    <p:sldId id="272" r:id="rId21"/>
    <p:sldId id="277" r:id="rId22"/>
    <p:sldId id="328" r:id="rId23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4F4F4"/>
    <a:srgbClr val="F3F3F3"/>
    <a:srgbClr val="FFB9B9"/>
    <a:srgbClr val="707381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98" d="100"/>
          <a:sy n="98" d="100"/>
        </p:scale>
        <p:origin x="1018" y="7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EC40-D7C5-4589-871D-0AD6B94FED7B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647C-6896-4862-8A9C-A249B6A0F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2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7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07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68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3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+mn-lt"/>
              </a:rPr>
              <a:t>Für mich _ PM ist zu Lernen, die richtigen Fragen zum richtigen Zeitpunkt zu stellen und jetzt ist der Zeitpunkt für ihre und eure Fragen.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50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98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38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25688"/>
            <a:ext cx="7772400" cy="6746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37553"/>
            <a:ext cx="6400800" cy="136144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9" name="Picture 12" descr="sub-logo-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797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32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17274"/>
            <a:ext cx="7772400" cy="420047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17340"/>
            <a:ext cx="7772400" cy="3840426"/>
          </a:xfrm>
        </p:spPr>
        <p:txBody>
          <a:bodyPr anchor="t"/>
          <a:lstStyle>
            <a:lvl1pPr marL="342900" indent="-342900" algn="l">
              <a:buFont typeface="Wingdings" pitchFamily="2" charset="2"/>
              <a:buChar char="Ü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7" y="149490"/>
            <a:ext cx="1192017" cy="6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5340945"/>
            <a:ext cx="827584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17307"/>
            <a:ext cx="4038600" cy="39878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7307"/>
            <a:ext cx="4038600" cy="39878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937287"/>
            <a:ext cx="4040188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477347"/>
            <a:ext cx="4040188" cy="3627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937287"/>
            <a:ext cx="4041775" cy="5331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477347"/>
            <a:ext cx="4041775" cy="362778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8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380312" y="841672"/>
            <a:ext cx="1763688" cy="446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6923112" cy="589732"/>
          </a:xfrm>
        </p:spPr>
        <p:txBody>
          <a:bodyPr anchor="t"/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37287"/>
            <a:ext cx="6696744" cy="4260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80312" y="866233"/>
            <a:ext cx="1763688" cy="445154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mit Pfeil 9"/>
          <p:cNvCxnSpPr/>
          <p:nvPr userDrawn="1"/>
        </p:nvCxnSpPr>
        <p:spPr>
          <a:xfrm>
            <a:off x="7380312" y="841672"/>
            <a:ext cx="0" cy="446898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 userDrawn="1"/>
        </p:nvCxnSpPr>
        <p:spPr>
          <a:xfrm>
            <a:off x="7380312" y="-15699"/>
            <a:ext cx="0" cy="84312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29.05.2024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Projektmanagement: Was ist das und für was soll das gut sein?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" y="0"/>
            <a:ext cx="9144000" cy="38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27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46"/>
            <a:ext cx="9144000" cy="4740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5340945"/>
            <a:ext cx="9144000" cy="396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10" name="Picture 14" descr="sub-logo-trans-wei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5381955"/>
            <a:ext cx="604838" cy="3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8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73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70182"/>
            <a:ext cx="87444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/>
              <a:t>29.05.2024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66786" y="5370182"/>
            <a:ext cx="665173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/>
              <a:t>Projektmanagement: Was ist das und für was soll das gut sein?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48732" y="5373543"/>
            <a:ext cx="5040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BAD06C3A-E7FA-44CA-BD16-A8224558B2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00000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lickr.com/photos/internetarchivebookimages/" TargetMode="External"/><Relationship Id="rId4" Type="http://schemas.openxmlformats.org/officeDocument/2006/relationships/hyperlink" Target="https://commons.wikimedia.org/wiki/File:Outing_(1885)_(14761637941).jpg#/media/File:Outing_(1885)_(14761637941)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va.bund.de/DE/Services/Behoerden/Beratung/Beratungszentrum/GrossPM/Wissenspool/_documents/Standardartikel/stda-stacey-matri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hhportal.ondataport.de/websites/1009/SitePages/Home.aspx" TargetMode="External"/><Relationship Id="rId2" Type="http://schemas.openxmlformats.org/officeDocument/2006/relationships/hyperlink" Target="https://www.bmi.bund.de/SharedDocs/downloads/DE/veroeffentlichungen/themen/moderne-verwaltung/praxisleitfaden-projektmanage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hamburg.de/uhh/organisation/stabsstellen/smart-administration.html" TargetMode="External"/><Relationship Id="rId5" Type="http://schemas.openxmlformats.org/officeDocument/2006/relationships/hyperlink" Target="https://stabi.atlassian.net/wiki/spaces/PM/overview" TargetMode="External"/><Relationship Id="rId4" Type="http://schemas.openxmlformats.org/officeDocument/2006/relationships/hyperlink" Target="https://www.hamburg.de/zafamd/downloads/#fob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drachmann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ckr.com/photos/p2puniversity/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flic.kr/p/zeRHdj" TargetMode="External"/><Relationship Id="rId7" Type="http://schemas.openxmlformats.org/officeDocument/2006/relationships/image" Target="../media/image15.jpeg"/><Relationship Id="rId12" Type="http://schemas.openxmlformats.org/officeDocument/2006/relationships/hyperlink" Target="https://flic.kr/p/8NnH6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bt51RX" TargetMode="External"/><Relationship Id="rId11" Type="http://schemas.openxmlformats.org/officeDocument/2006/relationships/hyperlink" Target="https://flickr.com/photos/kevinhackert/" TargetMode="External"/><Relationship Id="rId5" Type="http://schemas.openxmlformats.org/officeDocument/2006/relationships/hyperlink" Target="https://flickr.com/photos/dingatx/" TargetMode="External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hyperlink" Target="https://flic.kr/p/mfJm66" TargetMode="External"/><Relationship Id="rId14" Type="http://schemas.openxmlformats.org/officeDocument/2006/relationships/hyperlink" Target="https://flickr.com/photos/thomashaw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p/nQk8i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7500"/>
            <a:ext cx="7772400" cy="1080119"/>
          </a:xfrm>
        </p:spPr>
        <p:txBody>
          <a:bodyPr/>
          <a:lstStyle/>
          <a:p>
            <a:r>
              <a:rPr lang="de-DE" sz="2800" dirty="0">
                <a:latin typeface="+mj-lt"/>
              </a:rPr>
              <a:t>Projektmanagement: Was ist das und für was soll das gut sein?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817607"/>
            <a:ext cx="6400800" cy="1361447"/>
          </a:xfrm>
        </p:spPr>
        <p:txBody>
          <a:bodyPr/>
          <a:lstStyle/>
          <a:p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Steff Bentrup, SUB Hamburg</a:t>
            </a:r>
          </a:p>
          <a:p>
            <a:r>
              <a:rPr lang="de-DE" dirty="0">
                <a:latin typeface="+mj-lt"/>
              </a:rPr>
              <a:t>Projektleitung „Aufbau eines Projektmanagement Office“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A7B836-5A0B-4D48-BF5C-528A178D9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82860"/>
            <a:ext cx="3527686" cy="3528392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BA715E7-0DA0-4DA6-A474-45528A7A0E8C}"/>
              </a:ext>
            </a:extLst>
          </p:cNvPr>
          <p:cNvSpPr txBox="1"/>
          <p:nvPr/>
        </p:nvSpPr>
        <p:spPr>
          <a:xfrm>
            <a:off x="5364088" y="5360938"/>
            <a:ext cx="386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</a:rPr>
              <a:t>Für die Projektmanagement-Grafik wurde eine Grafik von __Maria Letta__ als Grundlage verwendet, die unter CC BY-SA 4.0-Lizenz zur Nutzung zur Verfügung gestellt wird.</a:t>
            </a:r>
          </a:p>
          <a:p>
            <a:endParaRPr lang="de-D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E6F24B9-FDA5-46BA-ABA2-A4EC4F73BD96}"/>
              </a:ext>
            </a:extLst>
          </p:cNvPr>
          <p:cNvSpPr txBox="1"/>
          <p:nvPr/>
        </p:nvSpPr>
        <p:spPr>
          <a:xfrm>
            <a:off x="147463" y="5376446"/>
            <a:ext cx="3920481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Folien unter </a:t>
            </a:r>
            <a:r>
              <a:rPr lang="de-DE" sz="1600" dirty="0">
                <a:solidFill>
                  <a:schemeClr val="bg1">
                    <a:lumMod val="8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1600" dirty="0">
                <a:solidFill>
                  <a:schemeClr val="bg1">
                    <a:lumMod val="85000"/>
                  </a:schemeClr>
                </a:solidFill>
              </a:rPr>
              <a:t>-Lizenz nachnutzbar </a:t>
            </a:r>
          </a:p>
        </p:txBody>
      </p:sp>
    </p:spTree>
    <p:extLst>
      <p:ext uri="{BB962C8B-B14F-4D97-AF65-F5344CB8AC3E}">
        <p14:creationId xmlns:p14="http://schemas.microsoft.com/office/powerpoint/2010/main" val="33335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10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AD1758-8EDC-4FD8-9381-7B7E8926A2A5}"/>
              </a:ext>
            </a:extLst>
          </p:cNvPr>
          <p:cNvSpPr txBox="1"/>
          <p:nvPr/>
        </p:nvSpPr>
        <p:spPr>
          <a:xfrm>
            <a:off x="4828932" y="1317554"/>
            <a:ext cx="2664296" cy="107721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Kreative Methoden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Neue Formen der Zusammenarbeit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0AFAE5-4377-4274-82D5-22FA9013A9BF}"/>
              </a:ext>
            </a:extLst>
          </p:cNvPr>
          <p:cNvSpPr txBox="1"/>
          <p:nvPr/>
        </p:nvSpPr>
        <p:spPr>
          <a:xfrm>
            <a:off x="5134985" y="5299384"/>
            <a:ext cx="34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Infos zu Quellen und Nutzungsbedingungen der hier verwendeten Bilder in der letzten Folie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8C8008-2A9B-45F1-8F69-8CB9F4B4F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87" y="2758816"/>
            <a:ext cx="1872000" cy="14040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5225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11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2D8E22-215D-4793-B262-050CC940B9E5}"/>
              </a:ext>
            </a:extLst>
          </p:cNvPr>
          <p:cNvSpPr txBox="1"/>
          <p:nvPr/>
        </p:nvSpPr>
        <p:spPr>
          <a:xfrm>
            <a:off x="4860032" y="1093693"/>
            <a:ext cx="3024336" cy="184665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Strukturierte Daten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Kompakte Darstellung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Dokumentation </a:t>
            </a:r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Arbeitshilfen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746C9B-69BC-43C6-BADA-47D4A7E60EE5}"/>
              </a:ext>
            </a:extLst>
          </p:cNvPr>
          <p:cNvSpPr/>
          <p:nvPr/>
        </p:nvSpPr>
        <p:spPr>
          <a:xfrm>
            <a:off x="5364088" y="3206036"/>
            <a:ext cx="1980000" cy="1712899"/>
          </a:xfrm>
          <a:prstGeom prst="rect">
            <a:avLst/>
          </a:prstGeom>
          <a:solidFill>
            <a:schemeClr val="bg1"/>
          </a:solidFill>
          <a:ln w="63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97EBB5-49BB-4EDB-B1FB-8A5C5BBCA838}"/>
              </a:ext>
            </a:extLst>
          </p:cNvPr>
          <p:cNvSpPr/>
          <p:nvPr/>
        </p:nvSpPr>
        <p:spPr>
          <a:xfrm>
            <a:off x="5559649" y="3696302"/>
            <a:ext cx="1471568" cy="1511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4257B5-F5B0-4144-A275-12F39216AFE8}"/>
              </a:ext>
            </a:extLst>
          </p:cNvPr>
          <p:cNvSpPr/>
          <p:nvPr/>
        </p:nvSpPr>
        <p:spPr>
          <a:xfrm>
            <a:off x="5550477" y="3850998"/>
            <a:ext cx="1505736" cy="1525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F6D0701-7D25-4C1D-BFCB-8E26C48363D2}"/>
              </a:ext>
            </a:extLst>
          </p:cNvPr>
          <p:cNvSpPr/>
          <p:nvPr/>
        </p:nvSpPr>
        <p:spPr>
          <a:xfrm>
            <a:off x="5550477" y="4010563"/>
            <a:ext cx="1514014" cy="1725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F051E8-295B-4D0D-976F-22A11104362F}"/>
              </a:ext>
            </a:extLst>
          </p:cNvPr>
          <p:cNvSpPr/>
          <p:nvPr/>
        </p:nvSpPr>
        <p:spPr>
          <a:xfrm>
            <a:off x="5541913" y="4183076"/>
            <a:ext cx="1493998" cy="1848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C2899BB-47DD-4BC5-B56D-2370545E8C74}"/>
              </a:ext>
            </a:extLst>
          </p:cNvPr>
          <p:cNvSpPr/>
          <p:nvPr/>
        </p:nvSpPr>
        <p:spPr>
          <a:xfrm>
            <a:off x="5541913" y="4355178"/>
            <a:ext cx="1493998" cy="1692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AC0FD28-2B3E-4E78-86C7-C0F9F0600303}"/>
              </a:ext>
            </a:extLst>
          </p:cNvPr>
          <p:cNvSpPr/>
          <p:nvPr/>
        </p:nvSpPr>
        <p:spPr>
          <a:xfrm>
            <a:off x="5534846" y="4524429"/>
            <a:ext cx="1521367" cy="14140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AF3D43A-4194-4E78-91A8-36FFC6428106}"/>
              </a:ext>
            </a:extLst>
          </p:cNvPr>
          <p:cNvSpPr/>
          <p:nvPr/>
        </p:nvSpPr>
        <p:spPr>
          <a:xfrm>
            <a:off x="5548143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23C65D3-FCC0-4506-ACFF-FE195C4A9E5E}"/>
              </a:ext>
            </a:extLst>
          </p:cNvPr>
          <p:cNvSpPr/>
          <p:nvPr/>
        </p:nvSpPr>
        <p:spPr>
          <a:xfrm>
            <a:off x="5737470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3F5BF65-A572-412C-9A36-7E7AB87BE3CB}"/>
              </a:ext>
            </a:extLst>
          </p:cNvPr>
          <p:cNvSpPr/>
          <p:nvPr/>
        </p:nvSpPr>
        <p:spPr>
          <a:xfrm>
            <a:off x="5933080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251698A-CF19-4204-AF24-E19294E53923}"/>
              </a:ext>
            </a:extLst>
          </p:cNvPr>
          <p:cNvSpPr/>
          <p:nvPr/>
        </p:nvSpPr>
        <p:spPr>
          <a:xfrm>
            <a:off x="6122407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873F6A2-CCC7-47EB-9C07-D19BB3093783}"/>
              </a:ext>
            </a:extLst>
          </p:cNvPr>
          <p:cNvSpPr/>
          <p:nvPr/>
        </p:nvSpPr>
        <p:spPr>
          <a:xfrm>
            <a:off x="6301868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DAE1C8-88DC-40B5-AD34-83C2E075C244}"/>
              </a:ext>
            </a:extLst>
          </p:cNvPr>
          <p:cNvSpPr/>
          <p:nvPr/>
        </p:nvSpPr>
        <p:spPr>
          <a:xfrm>
            <a:off x="6486422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3DFC4D4-53DB-4544-B570-06D3FD049A2D}"/>
              </a:ext>
            </a:extLst>
          </p:cNvPr>
          <p:cNvSpPr/>
          <p:nvPr/>
        </p:nvSpPr>
        <p:spPr>
          <a:xfrm>
            <a:off x="6667471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14DC384-3E6F-452F-ACE7-6A4012DC4C82}"/>
              </a:ext>
            </a:extLst>
          </p:cNvPr>
          <p:cNvSpPr/>
          <p:nvPr/>
        </p:nvSpPr>
        <p:spPr>
          <a:xfrm>
            <a:off x="6857019" y="3698662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CC06F64-1E6E-4DF3-A6F5-419E93A61E80}"/>
              </a:ext>
            </a:extLst>
          </p:cNvPr>
          <p:cNvSpPr/>
          <p:nvPr/>
        </p:nvSpPr>
        <p:spPr>
          <a:xfrm>
            <a:off x="7063762" y="3512229"/>
            <a:ext cx="106885" cy="115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4AA51D9-1816-4F7C-980E-05E23DFE3C1E}"/>
              </a:ext>
            </a:extLst>
          </p:cNvPr>
          <p:cNvSpPr/>
          <p:nvPr/>
        </p:nvSpPr>
        <p:spPr>
          <a:xfrm rot="5400000">
            <a:off x="6188085" y="3959733"/>
            <a:ext cx="159851" cy="16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12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196342-2154-44D3-9F91-6867F9622B14}"/>
              </a:ext>
            </a:extLst>
          </p:cNvPr>
          <p:cNvSpPr txBox="1"/>
          <p:nvPr/>
        </p:nvSpPr>
        <p:spPr>
          <a:xfrm>
            <a:off x="4211960" y="1080512"/>
            <a:ext cx="3672408" cy="329320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Basis für gute Entscheidungsfindung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Wer</a:t>
            </a:r>
            <a:r>
              <a:rPr lang="de-DE" sz="1600" dirty="0"/>
              <a:t> braucht </a:t>
            </a:r>
            <a:r>
              <a:rPr lang="de-DE" sz="1600" b="1" dirty="0"/>
              <a:t>wann</a:t>
            </a:r>
            <a:r>
              <a:rPr lang="de-DE" sz="1600" dirty="0"/>
              <a:t> von </a:t>
            </a:r>
            <a:r>
              <a:rPr lang="de-DE" sz="1600" b="1" dirty="0"/>
              <a:t>wem</a:t>
            </a:r>
            <a:r>
              <a:rPr lang="de-DE" sz="1600" dirty="0"/>
              <a:t> </a:t>
            </a:r>
            <a:r>
              <a:rPr lang="de-DE" sz="1600" b="1" dirty="0"/>
              <a:t>welche</a:t>
            </a:r>
            <a:r>
              <a:rPr lang="de-DE" sz="1600" dirty="0"/>
              <a:t> Infos?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Wer kann auf das Projekt einwirken? Auf wen wirkt das Projekt ein?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Meetings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Rollen </a:t>
            </a:r>
          </a:p>
          <a:p>
            <a:pPr>
              <a:buClr>
                <a:srgbClr val="800000"/>
              </a:buClr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Gruppendynamik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3A71FB-9A13-48A5-980A-175357C68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25" y="2989536"/>
            <a:ext cx="1941975" cy="2268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92AD706-D7C0-4F04-8A90-E355B0B472D0}"/>
              </a:ext>
            </a:extLst>
          </p:cNvPr>
          <p:cNvSpPr txBox="1"/>
          <p:nvPr/>
        </p:nvSpPr>
        <p:spPr>
          <a:xfrm>
            <a:off x="5134985" y="5299384"/>
            <a:ext cx="34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Infos zu Quellen und Nutzungsbedingungen der hier verwendeten Bilder in der letzten Folie</a:t>
            </a:r>
          </a:p>
        </p:txBody>
      </p:sp>
    </p:spTree>
    <p:extLst>
      <p:ext uri="{BB962C8B-B14F-4D97-AF65-F5344CB8AC3E}">
        <p14:creationId xmlns:p14="http://schemas.microsoft.com/office/powerpoint/2010/main" val="26399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13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196342-2154-44D3-9F91-6867F9622B14}"/>
              </a:ext>
            </a:extLst>
          </p:cNvPr>
          <p:cNvSpPr txBox="1"/>
          <p:nvPr/>
        </p:nvSpPr>
        <p:spPr>
          <a:xfrm>
            <a:off x="4211960" y="1080512"/>
            <a:ext cx="3672408" cy="329320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Basis für gute Entscheidungsfindung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Wer</a:t>
            </a:r>
            <a:r>
              <a:rPr lang="de-DE" sz="1600" dirty="0"/>
              <a:t> braucht </a:t>
            </a:r>
            <a:r>
              <a:rPr lang="de-DE" sz="1600" b="1" dirty="0"/>
              <a:t>wann</a:t>
            </a:r>
            <a:r>
              <a:rPr lang="de-DE" sz="1600" dirty="0"/>
              <a:t> von </a:t>
            </a:r>
            <a:r>
              <a:rPr lang="de-DE" sz="1600" b="1" dirty="0"/>
              <a:t>wem</a:t>
            </a:r>
            <a:r>
              <a:rPr lang="de-DE" sz="1600" dirty="0"/>
              <a:t> </a:t>
            </a:r>
            <a:r>
              <a:rPr lang="de-DE" sz="1600" b="1" dirty="0"/>
              <a:t>welche</a:t>
            </a:r>
            <a:r>
              <a:rPr lang="de-DE" sz="1600" dirty="0"/>
              <a:t> Infos?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Wer kann auf das Projekt einwirken? Auf wen wirkt das Projekt ein?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Meetings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Rollen </a:t>
            </a:r>
          </a:p>
          <a:p>
            <a:pPr>
              <a:buClr>
                <a:srgbClr val="800000"/>
              </a:buClr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Gruppendynamik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B0A4A39B-FCCF-4B92-B6B7-3FF692A35F12}"/>
              </a:ext>
            </a:extLst>
          </p:cNvPr>
          <p:cNvSpPr/>
          <p:nvPr/>
        </p:nvSpPr>
        <p:spPr>
          <a:xfrm rot="8719611">
            <a:off x="3717755" y="1566429"/>
            <a:ext cx="216024" cy="861521"/>
          </a:xfrm>
          <a:prstGeom prst="downArrow">
            <a:avLst/>
          </a:prstGeom>
          <a:noFill/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2B7A2C-1D8D-4614-8765-BCEADA72C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25" y="2989536"/>
            <a:ext cx="1941975" cy="2268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3A8BEB0-1496-4AAA-8FAB-E69FA10ACC21}"/>
              </a:ext>
            </a:extLst>
          </p:cNvPr>
          <p:cNvSpPr txBox="1"/>
          <p:nvPr/>
        </p:nvSpPr>
        <p:spPr>
          <a:xfrm>
            <a:off x="5134985" y="5299384"/>
            <a:ext cx="34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Infos zu Quellen und Nutzungsbedingungen der hier verwendeten Bilder in der letzten Folie</a:t>
            </a:r>
          </a:p>
        </p:txBody>
      </p:sp>
    </p:spTree>
    <p:extLst>
      <p:ext uri="{BB962C8B-B14F-4D97-AF65-F5344CB8AC3E}">
        <p14:creationId xmlns:p14="http://schemas.microsoft.com/office/powerpoint/2010/main" val="308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14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ED6FBB-FA70-45A7-B93A-DC4728B07EA5}"/>
              </a:ext>
            </a:extLst>
          </p:cNvPr>
          <p:cNvSpPr txBox="1"/>
          <p:nvPr/>
        </p:nvSpPr>
        <p:spPr>
          <a:xfrm>
            <a:off x="5109702" y="1067585"/>
            <a:ext cx="2990689" cy="190077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Machbarkeit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Ressourcenverbrauch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Zielerreichung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Projektgesundheit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Evaluation nach Projektende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E14742-1766-47F3-8394-6A3C21EEEF3C}"/>
              </a:ext>
            </a:extLst>
          </p:cNvPr>
          <p:cNvSpPr txBox="1"/>
          <p:nvPr/>
        </p:nvSpPr>
        <p:spPr>
          <a:xfrm>
            <a:off x="5134985" y="5299384"/>
            <a:ext cx="34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Infos zu Quellen und Nutzungsbedingungen der hier verwendeten Bilder in der letzten Folie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C21BB78-DF8F-4BA9-90D8-527FC942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62" y="3230547"/>
            <a:ext cx="1224768" cy="18360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9968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15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solidFill>
                  <a:srgbClr val="800000"/>
                </a:solidFill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F6297C-0DDE-4056-885B-535ED97D6FE6}"/>
              </a:ext>
            </a:extLst>
          </p:cNvPr>
          <p:cNvSpPr txBox="1"/>
          <p:nvPr/>
        </p:nvSpPr>
        <p:spPr>
          <a:xfrm>
            <a:off x="5109703" y="1067585"/>
            <a:ext cx="3246628" cy="181588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Veränderungen im Projektumfeld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Risiken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Änderungen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Lessons</a:t>
            </a:r>
            <a:r>
              <a:rPr lang="de-DE" sz="1600" dirty="0"/>
              <a:t> </a:t>
            </a:r>
            <a:r>
              <a:rPr lang="de-DE" sz="1600" dirty="0" err="1"/>
              <a:t>Learned</a:t>
            </a:r>
            <a:r>
              <a:rPr lang="de-DE" sz="1600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E59E5A-5CA1-41CF-B25E-DE7D22BEDE76}"/>
              </a:ext>
            </a:extLst>
          </p:cNvPr>
          <p:cNvSpPr txBox="1"/>
          <p:nvPr/>
        </p:nvSpPr>
        <p:spPr>
          <a:xfrm>
            <a:off x="5134985" y="5299384"/>
            <a:ext cx="34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Infos zu Quellen und Nutzungsbedingungen der hier verwendeten Bilder in der letzten Folie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F9760D2-ADCA-4F43-A1BA-6921CD5E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11" y="3045000"/>
            <a:ext cx="1557385" cy="21960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42646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 marL="0" indent="0">
              <a:buNone/>
            </a:pPr>
            <a:r>
              <a:rPr lang="de-DE" sz="2000" b="1" dirty="0">
                <a:latin typeface="+mn-lt"/>
              </a:rPr>
              <a:t>Relevanz für Bibliotheken? </a:t>
            </a:r>
          </a:p>
          <a:p>
            <a:pPr marL="0" indent="0">
              <a:buNone/>
            </a:pPr>
            <a:endParaRPr lang="de-DE" sz="16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latin typeface="+mn-lt"/>
              </a:rPr>
              <a:t>Baumaßnahmen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latin typeface="+mn-lt"/>
              </a:rPr>
              <a:t>Veranstaltungen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latin typeface="+mn-lt"/>
              </a:rPr>
              <a:t>Einführung von neuen Geräten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latin typeface="+mn-lt"/>
              </a:rPr>
              <a:t>Einführung/Entwicklung von neuen digitalen Services / neuer Software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latin typeface="+mn-lt"/>
              </a:rPr>
              <a:t>Wissenschaftliche Drittmittelprojekte / Projekte mit externer Förderung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latin typeface="+mn-lt"/>
              </a:rPr>
              <a:t>Strukturelle Veränderungen in der Organisation</a:t>
            </a:r>
          </a:p>
          <a:p>
            <a:pPr>
              <a:buFontTx/>
              <a:buChar char="-"/>
            </a:pPr>
            <a:endParaRPr lang="de-DE" sz="1600" dirty="0">
              <a:latin typeface="+mn-lt"/>
            </a:endParaRPr>
          </a:p>
          <a:p>
            <a:pPr>
              <a:buFontTx/>
              <a:buChar char="-"/>
            </a:pPr>
            <a:endParaRPr lang="de-DE" sz="1600" dirty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27986" y="5366732"/>
            <a:ext cx="504056" cy="304271"/>
          </a:xfrm>
        </p:spPr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16</a:t>
            </a:fld>
            <a:endParaRPr lang="de-DE" dirty="0">
              <a:latin typeface="+mn-lt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1"/>
          <a:stretch/>
        </p:blipFill>
        <p:spPr>
          <a:xfrm>
            <a:off x="7380312" y="769268"/>
            <a:ext cx="1800200" cy="45709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92080" y="5414738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 (Ausschnitt): CC0 via </a:t>
            </a:r>
            <a:r>
              <a:rPr lang="de-DE" sz="10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Archive Book Images</a:t>
            </a:r>
            <a:endParaRPr lang="de-D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29.05.2024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825543" y="5389139"/>
            <a:ext cx="6651739" cy="304271"/>
          </a:xfrm>
        </p:spPr>
        <p:txBody>
          <a:bodyPr/>
          <a:lstStyle/>
          <a:p>
            <a:r>
              <a:rPr lang="de-DE" dirty="0">
                <a:latin typeface="+mn-lt"/>
              </a:rPr>
              <a:t>Projektmanagement: Was ist das und für was soll das gut sein?</a:t>
            </a:r>
          </a:p>
        </p:txBody>
      </p:sp>
    </p:spTree>
    <p:extLst>
      <p:ext uri="{BB962C8B-B14F-4D97-AF65-F5344CB8AC3E}">
        <p14:creationId xmlns:p14="http://schemas.microsoft.com/office/powerpoint/2010/main" val="40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03E671B-4B73-4E67-9589-2DB79861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Best Practices – bewährtes Vorgehen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Strukturiertes Vorgehen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Angemessenes Vorgehen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Nachvollziehbares Vorgehen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dirty="0">
                <a:latin typeface="+mn-lt"/>
              </a:rPr>
              <a:t>Unabhängig von Einzelpersonen (=Wissensinseln)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3. Wozu PM-Standards?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17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4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4. Wozu PM-Standards?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18</a:t>
            </a:fld>
            <a:endParaRPr lang="de-DE">
              <a:latin typeface="+mn-lt"/>
            </a:endParaRP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02179072-4640-46B6-9746-010546401184}"/>
              </a:ext>
            </a:extLst>
          </p:cNvPr>
          <p:cNvSpPr/>
          <p:nvPr/>
        </p:nvSpPr>
        <p:spPr>
          <a:xfrm>
            <a:off x="772143" y="4375051"/>
            <a:ext cx="5096001" cy="196097"/>
          </a:xfrm>
          <a:prstGeom prst="rightArrow">
            <a:avLst/>
          </a:prstGeom>
          <a:solidFill>
            <a:schemeClr val="bg1"/>
          </a:solidFill>
          <a:ln w="158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5C23C81D-437E-4773-9036-BCC9EF0D9285}"/>
              </a:ext>
            </a:extLst>
          </p:cNvPr>
          <p:cNvSpPr/>
          <p:nvPr/>
        </p:nvSpPr>
        <p:spPr>
          <a:xfrm rot="16200000">
            <a:off x="-614800" y="3029833"/>
            <a:ext cx="2773887" cy="196097"/>
          </a:xfrm>
          <a:prstGeom prst="rightArrow">
            <a:avLst/>
          </a:prstGeom>
          <a:solidFill>
            <a:schemeClr val="bg1"/>
          </a:solidFill>
          <a:ln w="158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907BD25-1272-4080-A4AB-9DC67C502A76}"/>
              </a:ext>
            </a:extLst>
          </p:cNvPr>
          <p:cNvSpPr txBox="1"/>
          <p:nvPr/>
        </p:nvSpPr>
        <p:spPr>
          <a:xfrm>
            <a:off x="948689" y="1723414"/>
            <a:ext cx="1247047" cy="276999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u="sng" dirty="0">
                <a:solidFill>
                  <a:srgbClr val="800000"/>
                </a:solidFill>
              </a:rPr>
              <a:t>Beeinflussbarkeit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CF7D09-1448-464C-B8F8-AE0E6ECEF305}"/>
              </a:ext>
            </a:extLst>
          </p:cNvPr>
          <p:cNvSpPr txBox="1"/>
          <p:nvPr/>
        </p:nvSpPr>
        <p:spPr>
          <a:xfrm>
            <a:off x="6021560" y="4294149"/>
            <a:ext cx="1162800" cy="276999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u="sng" dirty="0">
                <a:solidFill>
                  <a:srgbClr val="800000"/>
                </a:solidFill>
              </a:rPr>
              <a:t>Projektverlauf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873D0EC-59AE-4DCD-BD9F-BABDA48E2440}"/>
              </a:ext>
            </a:extLst>
          </p:cNvPr>
          <p:cNvSpPr txBox="1"/>
          <p:nvPr/>
        </p:nvSpPr>
        <p:spPr>
          <a:xfrm>
            <a:off x="987390" y="232272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Grad der Beeinflussbarkeit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073A508-7ACB-42EF-A6F6-808F8703C411}"/>
              </a:ext>
            </a:extLst>
          </p:cNvPr>
          <p:cNvCxnSpPr/>
          <p:nvPr/>
        </p:nvCxnSpPr>
        <p:spPr>
          <a:xfrm flipV="1">
            <a:off x="827510" y="2209428"/>
            <a:ext cx="3816498" cy="2165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FE1A732F-6B67-4303-ABD0-25A7F0CD2A65}"/>
              </a:ext>
            </a:extLst>
          </p:cNvPr>
          <p:cNvSpPr txBox="1"/>
          <p:nvPr/>
        </p:nvSpPr>
        <p:spPr>
          <a:xfrm rot="19771154">
            <a:off x="1959498" y="291949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Kosten Fehlerbehebung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4711467-CDF6-4C85-A377-256547934555}"/>
              </a:ext>
            </a:extLst>
          </p:cNvPr>
          <p:cNvSpPr/>
          <p:nvPr/>
        </p:nvSpPr>
        <p:spPr>
          <a:xfrm>
            <a:off x="607647" y="3519994"/>
            <a:ext cx="1152128" cy="1193907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6619750-7540-438A-B92E-089BE5CE9F1B}"/>
              </a:ext>
            </a:extLst>
          </p:cNvPr>
          <p:cNvSpPr txBox="1"/>
          <p:nvPr/>
        </p:nvSpPr>
        <p:spPr>
          <a:xfrm>
            <a:off x="4715884" y="2761876"/>
            <a:ext cx="4108369" cy="83099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Während der Vorprojektphase können leicht Anpassungen vorgenommen werden,</a:t>
            </a:r>
          </a:p>
          <a:p>
            <a:r>
              <a:rPr lang="de-DE" sz="1600" dirty="0"/>
              <a:t>ohne dass (hohe) Kosten dabei entstehen.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0ED76E-6751-4226-9660-C570017FB72B}"/>
              </a:ext>
            </a:extLst>
          </p:cNvPr>
          <p:cNvSpPr txBox="1"/>
          <p:nvPr/>
        </p:nvSpPr>
        <p:spPr>
          <a:xfrm>
            <a:off x="304800" y="4805606"/>
            <a:ext cx="1737848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Vorprojektphase</a:t>
            </a:r>
          </a:p>
        </p:txBody>
      </p:sp>
    </p:spTree>
    <p:extLst>
      <p:ext uri="{BB962C8B-B14F-4D97-AF65-F5344CB8AC3E}">
        <p14:creationId xmlns:p14="http://schemas.microsoft.com/office/powerpoint/2010/main" val="4444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4. Wozu PM-Standards?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Projektmanagement: Was ist das und für was soll das gut sein?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19</a:t>
            </a:fld>
            <a:endParaRPr lang="de-DE" dirty="0">
              <a:latin typeface="+mn-lt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FA6CF99-7D4C-4DBE-A58E-4850354CCB2D}"/>
              </a:ext>
            </a:extLst>
          </p:cNvPr>
          <p:cNvSpPr txBox="1">
            <a:spLocks/>
          </p:cNvSpPr>
          <p:nvPr/>
        </p:nvSpPr>
        <p:spPr>
          <a:xfrm>
            <a:off x="457200" y="10573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800">
                <a:latin typeface="+mn-lt"/>
              </a:rPr>
              <a:t>Klassisches und agiles Projektmanagement</a:t>
            </a:r>
          </a:p>
          <a:p>
            <a:pPr marL="0" indent="0">
              <a:buFont typeface="Wingdings" pitchFamily="2" charset="2"/>
              <a:buNone/>
            </a:pPr>
            <a:endParaRPr lang="de-DE">
              <a:latin typeface="+mn-lt"/>
            </a:endParaRPr>
          </a:p>
          <a:p>
            <a:pPr marL="0" indent="0">
              <a:buFont typeface="Wingdings" pitchFamily="2" charset="2"/>
              <a:buNone/>
            </a:pPr>
            <a:endParaRPr lang="de-DE" dirty="0">
              <a:latin typeface="+mn-lt"/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B05C1B7-7337-42B3-9C29-9975B59CFF39}"/>
              </a:ext>
            </a:extLst>
          </p:cNvPr>
          <p:cNvSpPr txBox="1">
            <a:spLocks/>
          </p:cNvSpPr>
          <p:nvPr/>
        </p:nvSpPr>
        <p:spPr>
          <a:xfrm>
            <a:off x="457200" y="5370182"/>
            <a:ext cx="87444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17.06.2024</a:t>
            </a:r>
            <a:endParaRPr lang="de-DE" dirty="0">
              <a:latin typeface="+mn-lt"/>
            </a:endParaRP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6CD3106-8863-4D13-A099-1470FB13984A}"/>
              </a:ext>
            </a:extLst>
          </p:cNvPr>
          <p:cNvSpPr txBox="1">
            <a:spLocks/>
          </p:cNvSpPr>
          <p:nvPr/>
        </p:nvSpPr>
        <p:spPr>
          <a:xfrm>
            <a:off x="1866786" y="5370182"/>
            <a:ext cx="665173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Projektmanagement als wichtiges Tool für DH-Projekte</a:t>
            </a:r>
            <a:endParaRPr lang="de-DE" dirty="0">
              <a:latin typeface="+mn-lt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C317BD1-D0B7-421F-8B77-4E18A40569E8}"/>
              </a:ext>
            </a:extLst>
          </p:cNvPr>
          <p:cNvSpPr txBox="1">
            <a:spLocks/>
          </p:cNvSpPr>
          <p:nvPr/>
        </p:nvSpPr>
        <p:spPr>
          <a:xfrm>
            <a:off x="1348732" y="5373543"/>
            <a:ext cx="5040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D06C3A-E7FA-44CA-BD16-A8224558B247}" type="slidenum">
              <a:rPr lang="de-DE" smtClean="0">
                <a:latin typeface="+mn-lt"/>
              </a:rPr>
              <a:pPr/>
              <a:t>19</a:t>
            </a:fld>
            <a:endParaRPr lang="de-DE" dirty="0">
              <a:latin typeface="+mn-lt"/>
            </a:endParaRP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2C8798FF-EA76-4438-8D27-8DC3C007438E}"/>
              </a:ext>
            </a:extLst>
          </p:cNvPr>
          <p:cNvSpPr/>
          <p:nvPr/>
        </p:nvSpPr>
        <p:spPr>
          <a:xfrm>
            <a:off x="2308018" y="4363395"/>
            <a:ext cx="4149670" cy="196098"/>
          </a:xfrm>
          <a:prstGeom prst="rightArrow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4E5F2178-CF54-40F1-BC05-C043EB3D4BE0}"/>
              </a:ext>
            </a:extLst>
          </p:cNvPr>
          <p:cNvSpPr/>
          <p:nvPr/>
        </p:nvSpPr>
        <p:spPr>
          <a:xfrm rot="16200000">
            <a:off x="907594" y="3029833"/>
            <a:ext cx="2773887" cy="196097"/>
          </a:xfrm>
          <a:prstGeom prst="rightArrow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0433BF4C-66E6-4CA7-B444-FC22CBEEFF22}"/>
              </a:ext>
            </a:extLst>
          </p:cNvPr>
          <p:cNvSpPr/>
          <p:nvPr/>
        </p:nvSpPr>
        <p:spPr>
          <a:xfrm rot="19335301">
            <a:off x="1842271" y="2971320"/>
            <a:ext cx="4372932" cy="180660"/>
          </a:xfrm>
          <a:prstGeom prst="rightArrow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3826C8B-CA47-4A3C-9F38-8A96CDBBEE30}"/>
              </a:ext>
            </a:extLst>
          </p:cNvPr>
          <p:cNvSpPr txBox="1"/>
          <p:nvPr/>
        </p:nvSpPr>
        <p:spPr>
          <a:xfrm>
            <a:off x="2348173" y="1843269"/>
            <a:ext cx="160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Anforderungen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69E9CBB-0D4A-47C7-8C83-41A847EF1DD8}"/>
              </a:ext>
            </a:extLst>
          </p:cNvPr>
          <p:cNvSpPr txBox="1"/>
          <p:nvPr/>
        </p:nvSpPr>
        <p:spPr>
          <a:xfrm>
            <a:off x="4845213" y="4036904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Lösungsansatz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A614377-A851-43C9-AC3E-BCC5083A5E37}"/>
              </a:ext>
            </a:extLst>
          </p:cNvPr>
          <p:cNvSpPr txBox="1"/>
          <p:nvPr/>
        </p:nvSpPr>
        <p:spPr>
          <a:xfrm rot="19270394">
            <a:off x="1875080" y="2410066"/>
            <a:ext cx="487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einfach &gt; kompliziert &gt; komplex &gt; chaotisch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0CC583-760F-420B-BE62-1D8609D30C09}"/>
              </a:ext>
            </a:extLst>
          </p:cNvPr>
          <p:cNvSpPr txBox="1"/>
          <p:nvPr/>
        </p:nvSpPr>
        <p:spPr>
          <a:xfrm rot="19270394">
            <a:off x="2749401" y="3030167"/>
            <a:ext cx="299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traditionell/klassisch     &gt;      agil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F1A6FE-335E-4982-911C-ED362BB7FF2B}"/>
              </a:ext>
            </a:extLst>
          </p:cNvPr>
          <p:cNvSpPr txBox="1"/>
          <p:nvPr/>
        </p:nvSpPr>
        <p:spPr>
          <a:xfrm>
            <a:off x="2485674" y="4525019"/>
            <a:ext cx="867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klar,</a:t>
            </a:r>
            <a:br>
              <a:rPr lang="de-DE" sz="1400" dirty="0"/>
            </a:br>
            <a:r>
              <a:rPr lang="de-DE" sz="1400" dirty="0"/>
              <a:t>bekannt, </a:t>
            </a:r>
          </a:p>
          <a:p>
            <a:r>
              <a:rPr lang="de-DE" sz="1400" dirty="0"/>
              <a:t>bewährt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9B8A6DC-D71C-43E5-92CC-69A9FACDFCDD}"/>
              </a:ext>
            </a:extLst>
          </p:cNvPr>
          <p:cNvSpPr txBox="1"/>
          <p:nvPr/>
        </p:nvSpPr>
        <p:spPr>
          <a:xfrm>
            <a:off x="1367345" y="1843269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Unklar,</a:t>
            </a:r>
            <a:br>
              <a:rPr lang="de-DE" sz="1400" dirty="0"/>
            </a:br>
            <a:r>
              <a:rPr lang="de-DE" sz="1400" dirty="0"/>
              <a:t>eindeutig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01BD484-618C-4A24-BC0D-1829AF42ACB1}"/>
              </a:ext>
            </a:extLst>
          </p:cNvPr>
          <p:cNvSpPr txBox="1"/>
          <p:nvPr/>
        </p:nvSpPr>
        <p:spPr>
          <a:xfrm>
            <a:off x="1353865" y="3991605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klar,</a:t>
            </a:r>
            <a:br>
              <a:rPr lang="de-DE" sz="1400" dirty="0"/>
            </a:br>
            <a:r>
              <a:rPr lang="de-DE" sz="1400" dirty="0"/>
              <a:t>eindeutig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C6C3497-F044-4287-B990-8022AFA010ED}"/>
              </a:ext>
            </a:extLst>
          </p:cNvPr>
          <p:cNvSpPr txBox="1"/>
          <p:nvPr/>
        </p:nvSpPr>
        <p:spPr>
          <a:xfrm>
            <a:off x="5612955" y="4532459"/>
            <a:ext cx="929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unklar,</a:t>
            </a:r>
            <a:br>
              <a:rPr lang="de-DE" sz="1400" dirty="0"/>
            </a:br>
            <a:r>
              <a:rPr lang="de-DE" sz="1400" dirty="0"/>
              <a:t>neu, </a:t>
            </a:r>
          </a:p>
          <a:p>
            <a:r>
              <a:rPr lang="de-DE" sz="1400" dirty="0"/>
              <a:t>unerprobt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DE9FBDE-1F6F-418A-89F6-6563E01F3AA6}"/>
              </a:ext>
            </a:extLst>
          </p:cNvPr>
          <p:cNvSpPr txBox="1"/>
          <p:nvPr/>
        </p:nvSpPr>
        <p:spPr>
          <a:xfrm>
            <a:off x="6456244" y="983561"/>
            <a:ext cx="223055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2"/>
              </a:rPr>
              <a:t>Infos zur Stacey-Matrix</a:t>
            </a:r>
            <a:r>
              <a:rPr lang="de-DE" sz="1200" dirty="0"/>
              <a:t> vom BVA</a:t>
            </a:r>
          </a:p>
          <a:p>
            <a:endParaRPr lang="de-DE" sz="1200" dirty="0"/>
          </a:p>
          <a:p>
            <a:r>
              <a:rPr lang="de-DE" sz="1200" dirty="0"/>
              <a:t>Bei weiterem Interesse zu diesem Thema nach </a:t>
            </a:r>
            <a:r>
              <a:rPr lang="de-DE" sz="1200" i="1" dirty="0" err="1"/>
              <a:t>Cynefin</a:t>
            </a:r>
            <a:r>
              <a:rPr lang="de-DE" sz="1200" i="1" dirty="0"/>
              <a:t> Modell/Framework </a:t>
            </a:r>
            <a:r>
              <a:rPr lang="de-DE" sz="1200" dirty="0"/>
              <a:t>suchen  </a:t>
            </a:r>
          </a:p>
        </p:txBody>
      </p:sp>
    </p:spTree>
    <p:extLst>
      <p:ext uri="{BB962C8B-B14F-4D97-AF65-F5344CB8AC3E}">
        <p14:creationId xmlns:p14="http://schemas.microsoft.com/office/powerpoint/2010/main" val="17914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Infos und Spielregeln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2</a:t>
            </a:fld>
            <a:endParaRPr lang="de-DE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7200" y="141734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Keine Fortbildung, sondern Werbeveranstaltung! </a:t>
            </a:r>
            <a:r>
              <a:rPr lang="de-DE" dirty="0">
                <a:sym typeface="Wingdings" panose="05000000000000000000" pitchFamily="2" charset="2"/>
              </a:rPr>
              <a:t> 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Keine Kameraaufnahme des Raums 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Zoom-Raum nicht sichtbar im Konferenzraum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Mikrofone bleiben deaktiviert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Fragen sehr gerne, aber bitte am Ende</a:t>
            </a:r>
          </a:p>
          <a:p>
            <a:pPr marL="742950" lvl="1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Zoom-Teilnehmende bitte in den Chat schreiben</a:t>
            </a:r>
          </a:p>
          <a:p>
            <a:pPr marL="742950" lvl="1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Bleiben Fragen offen, werden auch diese bei der </a:t>
            </a:r>
            <a:r>
              <a:rPr lang="de-DE" dirty="0" err="1"/>
              <a:t>Vortragsdoku</a:t>
            </a:r>
            <a:r>
              <a:rPr lang="de-DE" dirty="0"/>
              <a:t> berücksichtigt </a:t>
            </a:r>
          </a:p>
          <a:p>
            <a:pPr marL="742950" lvl="1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ED4E708-375F-41A5-821C-E818AF060CF5}"/>
              </a:ext>
            </a:extLst>
          </p:cNvPr>
          <p:cNvCxnSpPr/>
          <p:nvPr/>
        </p:nvCxnSpPr>
        <p:spPr>
          <a:xfrm>
            <a:off x="1187624" y="2065412"/>
            <a:ext cx="626469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CBB3CF5-3BEC-4779-88F0-F84A1FACAC69}"/>
              </a:ext>
            </a:extLst>
          </p:cNvPr>
          <p:cNvCxnSpPr/>
          <p:nvPr/>
        </p:nvCxnSpPr>
        <p:spPr>
          <a:xfrm>
            <a:off x="1187624" y="3433564"/>
            <a:ext cx="626469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4. Wo</a:t>
            </a:r>
            <a:r>
              <a:rPr lang="de-DE" strike="sngStrike" dirty="0">
                <a:latin typeface="+mn-lt"/>
              </a:rPr>
              <a:t>zu</a:t>
            </a:r>
            <a:r>
              <a:rPr lang="de-DE" dirty="0">
                <a:latin typeface="+mn-lt"/>
              </a:rPr>
              <a:t> PM-Standards?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b="1" dirty="0">
                <a:latin typeface="+mn-lt"/>
              </a:rPr>
              <a:t>Infos und Weiterbildungsmöglichkeiten:</a:t>
            </a:r>
          </a:p>
          <a:p>
            <a:pPr marL="0" indent="0">
              <a:buNone/>
            </a:pPr>
            <a:endParaRPr lang="de-DE" sz="1800" b="1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>
                <a:latin typeface="+mn-lt"/>
              </a:rPr>
              <a:t>Über den Bund:</a:t>
            </a:r>
          </a:p>
          <a:p>
            <a:pPr>
              <a:buFontTx/>
              <a:buChar char="-"/>
            </a:pPr>
            <a:r>
              <a:rPr lang="de-DE" sz="1800" dirty="0">
                <a:latin typeface="+mn-lt"/>
                <a:hlinkClick r:id="rId2"/>
              </a:rPr>
              <a:t>Praxisleitfaden des BMI</a:t>
            </a:r>
            <a:endParaRPr lang="de-DE" sz="1800" dirty="0">
              <a:latin typeface="+mn-lt"/>
            </a:endParaRPr>
          </a:p>
          <a:p>
            <a:pPr marL="0" indent="0">
              <a:buNone/>
            </a:pPr>
            <a:endParaRPr lang="de-DE" sz="1800" b="1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>
                <a:latin typeface="+mn-lt"/>
              </a:rPr>
              <a:t>Über die FHH</a:t>
            </a:r>
          </a:p>
          <a:p>
            <a:pPr>
              <a:buFontTx/>
              <a:buChar char="-"/>
            </a:pPr>
            <a:r>
              <a:rPr lang="de-DE" sz="1800" dirty="0">
                <a:latin typeface="+mn-lt"/>
              </a:rPr>
              <a:t>Projekt-Wissenscenter (PMO der FHH) </a:t>
            </a:r>
            <a:r>
              <a:rPr lang="de-DE" sz="18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800" dirty="0">
                <a:latin typeface="+mn-lt"/>
                <a:sym typeface="Wingdings" panose="05000000000000000000" pitchFamily="2" charset="2"/>
                <a:hlinkClick r:id="rId3"/>
              </a:rPr>
              <a:t>Projekt-Portal der FHH</a:t>
            </a:r>
            <a:r>
              <a:rPr lang="de-DE" sz="1800" dirty="0">
                <a:latin typeface="+mn-lt"/>
                <a:sym typeface="Wingdings" panose="05000000000000000000" pitchFamily="2" charset="2"/>
              </a:rPr>
              <a:t> (ZUVEX-Kennung nötig)</a:t>
            </a:r>
            <a:endParaRPr lang="de-DE" sz="1800" dirty="0">
              <a:latin typeface="+mn-lt"/>
            </a:endParaRPr>
          </a:p>
          <a:p>
            <a:pPr>
              <a:buFontTx/>
              <a:buChar char="-"/>
            </a:pPr>
            <a:r>
              <a:rPr lang="de-DE" sz="1800" dirty="0">
                <a:latin typeface="+mn-lt"/>
                <a:hlinkClick r:id="rId4"/>
              </a:rPr>
              <a:t>ZAF Fortbildungen</a:t>
            </a:r>
            <a:endParaRPr lang="de-DE" sz="1800" dirty="0">
              <a:latin typeface="+mn-lt"/>
            </a:endParaRPr>
          </a:p>
          <a:p>
            <a:pPr marL="0" indent="0">
              <a:buNone/>
            </a:pPr>
            <a:endParaRPr lang="de-DE" sz="1800" b="1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>
                <a:latin typeface="+mn-lt"/>
              </a:rPr>
              <a:t>An der SUB</a:t>
            </a:r>
          </a:p>
          <a:p>
            <a:pPr>
              <a:buFontTx/>
              <a:buChar char="-"/>
            </a:pPr>
            <a:r>
              <a:rPr lang="de-DE" sz="1800" dirty="0">
                <a:latin typeface="+mn-lt"/>
                <a:hlinkClick r:id="rId5"/>
              </a:rPr>
              <a:t>Intranet-Bereich für Projektmanagement </a:t>
            </a:r>
            <a:endParaRPr lang="de-DE" sz="1800" dirty="0">
              <a:latin typeface="+mn-lt"/>
            </a:endParaRPr>
          </a:p>
          <a:p>
            <a:pPr marL="0" indent="0">
              <a:buNone/>
            </a:pPr>
            <a:endParaRPr lang="de-DE" sz="1800" b="1" dirty="0">
              <a:latin typeface="+mn-lt"/>
            </a:endParaRPr>
          </a:p>
          <a:p>
            <a:pPr marL="0" indent="0">
              <a:buNone/>
            </a:pPr>
            <a:r>
              <a:rPr lang="de-DE" sz="1800" b="1" dirty="0">
                <a:latin typeface="+mn-lt"/>
              </a:rPr>
              <a:t>An der UHH </a:t>
            </a:r>
          </a:p>
          <a:p>
            <a:pPr>
              <a:buFontTx/>
              <a:buChar char="-"/>
            </a:pPr>
            <a:r>
              <a:rPr lang="de-DE" sz="1800" dirty="0" err="1">
                <a:latin typeface="+mn-lt"/>
                <a:hlinkClick r:id="rId6"/>
              </a:rPr>
              <a:t>StSt</a:t>
            </a:r>
            <a:r>
              <a:rPr lang="de-DE" sz="1800" dirty="0">
                <a:latin typeface="+mn-lt"/>
                <a:hlinkClick r:id="rId6"/>
              </a:rPr>
              <a:t> Smart Administration</a:t>
            </a:r>
            <a:endParaRPr lang="de-DE" sz="1800" dirty="0">
              <a:latin typeface="+mn-lt"/>
            </a:endParaRPr>
          </a:p>
          <a:p>
            <a:pPr marL="0" indent="0">
              <a:buNone/>
            </a:pPr>
            <a:endParaRPr lang="de-DE" sz="1800" b="1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20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9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800000"/>
                </a:solidFill>
                <a:latin typeface="+mn-lt"/>
              </a:rPr>
              <a:t>Vielen Dank für die Aufmerksamkeit! 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800000"/>
                </a:solidFill>
                <a:latin typeface="+mn-lt"/>
              </a:rPr>
              <a:t>Fragen?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21</a:t>
            </a:fld>
            <a:endParaRPr lang="de-DE" dirty="0">
              <a:latin typeface="+mn-lt"/>
            </a:endParaRPr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29" y="2137420"/>
            <a:ext cx="2421176" cy="1815882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5436096" y="5344873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>
                    <a:lumMod val="75000"/>
                  </a:schemeClr>
                </a:solidFill>
              </a:rPr>
              <a:t>Bild: </a:t>
            </a:r>
          </a:p>
          <a:p>
            <a:r>
              <a:rPr lang="de-DE" sz="1100" b="1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Alexander Henning Drachmann </a:t>
            </a:r>
            <a:r>
              <a:rPr lang="de-DE" sz="1100" dirty="0">
                <a:solidFill>
                  <a:schemeClr val="bg1">
                    <a:lumMod val="75000"/>
                  </a:schemeClr>
                </a:solidFill>
              </a:rPr>
              <a:t>Lizenz: </a:t>
            </a:r>
            <a:r>
              <a:rPr lang="de-DE" sz="11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</a:t>
            </a:r>
            <a:endParaRPr lang="de-DE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0824F4-B005-433B-BC3F-A3C77915CC2B}"/>
              </a:ext>
            </a:extLst>
          </p:cNvPr>
          <p:cNvSpPr txBox="1"/>
          <p:nvPr/>
        </p:nvSpPr>
        <p:spPr>
          <a:xfrm>
            <a:off x="4788024" y="2173277"/>
            <a:ext cx="3047819" cy="181588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800000"/>
                </a:solidFill>
              </a:rPr>
              <a:t>Kontakt: </a:t>
            </a:r>
          </a:p>
          <a:p>
            <a:endParaRPr lang="de-DE" sz="1400" dirty="0">
              <a:solidFill>
                <a:srgbClr val="800000"/>
              </a:solidFill>
            </a:endParaRPr>
          </a:p>
          <a:p>
            <a:r>
              <a:rPr lang="de-DE" sz="1400" dirty="0">
                <a:solidFill>
                  <a:srgbClr val="800000"/>
                </a:solidFill>
              </a:rPr>
              <a:t>Steff Bentrup</a:t>
            </a:r>
          </a:p>
          <a:p>
            <a:r>
              <a:rPr lang="de-DE" sz="1400" dirty="0"/>
              <a:t>Von-Melle-Park 3</a:t>
            </a:r>
          </a:p>
          <a:p>
            <a:r>
              <a:rPr lang="de-DE" sz="1400" dirty="0"/>
              <a:t>20146 Hamburg</a:t>
            </a:r>
          </a:p>
          <a:p>
            <a:endParaRPr lang="de-DE" sz="1400" dirty="0"/>
          </a:p>
          <a:p>
            <a:r>
              <a:rPr lang="de-DE" sz="1400" dirty="0"/>
              <a:t>040 / 4 28 38-8870</a:t>
            </a:r>
          </a:p>
          <a:p>
            <a:r>
              <a:rPr lang="de-DE" sz="1400" dirty="0"/>
              <a:t>stefanie.bentrup@sub.uni-hamburg.de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7B62E1F-DCBA-436F-A421-E068F438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2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22</a:t>
            </a:fld>
            <a:endParaRPr lang="de-DE" dirty="0">
              <a:latin typeface="+mn-lt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67B62E1F-DCBA-436F-A421-E068F438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Verwendete Bilder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FA86913-9735-42D5-A878-B1E0A117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Bilder, deren Quelle und Nachnutzungshinweise nicht auf der jeweiligen Folie hinterlegt wurden:</a:t>
            </a:r>
          </a:p>
        </p:txBody>
      </p:sp>
      <p:pic>
        <p:nvPicPr>
          <p:cNvPr id="16" name="Grafik 15">
            <a:hlinkClick r:id="rId3"/>
            <a:extLst>
              <a:ext uri="{FF2B5EF4-FFF2-40B4-BE49-F238E27FC236}">
                <a16:creationId xmlns:a16="http://schemas.microsoft.com/office/drawing/2014/main" id="{F1F06238-75FB-4EBB-937F-76562C281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81" y="1633760"/>
            <a:ext cx="1001154" cy="1169231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6119E53-76C3-49F2-BF30-68D141B9F6B1}"/>
              </a:ext>
            </a:extLst>
          </p:cNvPr>
          <p:cNvSpPr txBox="1"/>
          <p:nvPr/>
        </p:nvSpPr>
        <p:spPr>
          <a:xfrm>
            <a:off x="1104336" y="2805041"/>
            <a:ext cx="17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800000"/>
                </a:solidFill>
              </a:rPr>
              <a:t>CC-BY-NC 2.0 </a:t>
            </a:r>
          </a:p>
          <a:p>
            <a:r>
              <a:rPr lang="de-DE" sz="1400" dirty="0" err="1">
                <a:solidFill>
                  <a:srgbClr val="800000"/>
                </a:solidFill>
              </a:rPr>
              <a:t>by</a:t>
            </a:r>
            <a:r>
              <a:rPr lang="de-DE" sz="1400" dirty="0">
                <a:solidFill>
                  <a:srgbClr val="800000"/>
                </a:solidFill>
              </a:rPr>
              <a:t> </a:t>
            </a:r>
            <a:r>
              <a:rPr lang="de-DE" sz="1400" dirty="0">
                <a:solidFill>
                  <a:srgbClr val="800000"/>
                </a:solidFill>
                <a:hlinkClick r:id="rId5" tooltip="Geh zum Fotostream von David Ing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Ingram</a:t>
            </a:r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8" name="Grafik 17">
            <a:hlinkClick r:id="rId6"/>
            <a:extLst>
              <a:ext uri="{FF2B5EF4-FFF2-40B4-BE49-F238E27FC236}">
                <a16:creationId xmlns:a16="http://schemas.microsoft.com/office/drawing/2014/main" id="{CE800775-4171-4D9D-9D90-C18AB2E304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6" y="3700738"/>
            <a:ext cx="1113555" cy="83516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2A06E11-F2F3-4CDF-8612-6243F94A07F8}"/>
              </a:ext>
            </a:extLst>
          </p:cNvPr>
          <p:cNvSpPr txBox="1"/>
          <p:nvPr/>
        </p:nvSpPr>
        <p:spPr>
          <a:xfrm>
            <a:off x="1104336" y="4581847"/>
            <a:ext cx="203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800000"/>
                </a:solidFill>
              </a:rPr>
              <a:t>CC-BY-SA 2.0 </a:t>
            </a:r>
          </a:p>
          <a:p>
            <a:r>
              <a:rPr lang="de-DE" sz="1400" dirty="0">
                <a:solidFill>
                  <a:srgbClr val="800000"/>
                </a:solidFill>
                <a:hlinkClick r:id="rId8" tooltip="Geh zum Fotostream von Peer 2 Peer Univers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de-DE" sz="1400" dirty="0">
                <a:solidFill>
                  <a:srgbClr val="800000"/>
                </a:solidFill>
              </a:rPr>
              <a:t>y </a:t>
            </a:r>
            <a:r>
              <a:rPr lang="de-DE" sz="1400" dirty="0">
                <a:solidFill>
                  <a:srgbClr val="800000"/>
                </a:solidFill>
                <a:hlinkClick r:id="rId8" tooltip="Geh zum Fotostream von Peer 2 Peer Univers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 2 Peer University</a:t>
            </a:r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20" name="Grafik 19">
            <a:hlinkClick r:id="rId9"/>
            <a:extLst>
              <a:ext uri="{FF2B5EF4-FFF2-40B4-BE49-F238E27FC236}">
                <a16:creationId xmlns:a16="http://schemas.microsoft.com/office/drawing/2014/main" id="{48C3E923-1E26-415C-8714-C7656BD61B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06" y="1629462"/>
            <a:ext cx="1148889" cy="1620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3FC031F-2F89-4666-A489-386657C0F56A}"/>
              </a:ext>
            </a:extLst>
          </p:cNvPr>
          <p:cNvSpPr txBox="1"/>
          <p:nvPr/>
        </p:nvSpPr>
        <p:spPr>
          <a:xfrm>
            <a:off x="3929030" y="3334169"/>
            <a:ext cx="164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800000"/>
                </a:solidFill>
              </a:rPr>
              <a:t>CC-BY-NC 2.0 </a:t>
            </a:r>
          </a:p>
          <a:p>
            <a:r>
              <a:rPr lang="de-DE" sz="1400" dirty="0" err="1">
                <a:solidFill>
                  <a:srgbClr val="800000"/>
                </a:solidFill>
              </a:rPr>
              <a:t>by</a:t>
            </a:r>
            <a:r>
              <a:rPr lang="de-DE" sz="1400" dirty="0">
                <a:solidFill>
                  <a:srgbClr val="800000"/>
                </a:solidFill>
              </a:rPr>
              <a:t>  </a:t>
            </a:r>
            <a:r>
              <a:rPr lang="de-DE" sz="1400" dirty="0">
                <a:solidFill>
                  <a:srgbClr val="800000"/>
                </a:solidFill>
                <a:hlinkClick r:id="rId11" tooltip="Geh zum Fotostream von Kevin Hacke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 Hackert</a:t>
            </a:r>
            <a:r>
              <a:rPr lang="de-DE" sz="1400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23" name="Grafik 22">
            <a:hlinkClick r:id="rId12"/>
            <a:extLst>
              <a:ext uri="{FF2B5EF4-FFF2-40B4-BE49-F238E27FC236}">
                <a16:creationId xmlns:a16="http://schemas.microsoft.com/office/drawing/2014/main" id="{D6EEA7A6-5FF0-4487-B1FF-3DAFDA3CF0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36" y="1629462"/>
            <a:ext cx="1080678" cy="1620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D9E64C41-54AB-451F-A5E8-A75C2D2077D0}"/>
              </a:ext>
            </a:extLst>
          </p:cNvPr>
          <p:cNvSpPr txBox="1"/>
          <p:nvPr/>
        </p:nvSpPr>
        <p:spPr>
          <a:xfrm>
            <a:off x="6428666" y="3382770"/>
            <a:ext cx="1741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800000"/>
                </a:solidFill>
              </a:rPr>
              <a:t>CC-BY-NC 2.0 </a:t>
            </a:r>
          </a:p>
          <a:p>
            <a:r>
              <a:rPr lang="de-DE" sz="1400" dirty="0">
                <a:solidFill>
                  <a:srgbClr val="800000"/>
                </a:solidFill>
              </a:rPr>
              <a:t>By </a:t>
            </a:r>
            <a:r>
              <a:rPr lang="de-DE" sz="1400" dirty="0">
                <a:solidFill>
                  <a:srgbClr val="800000"/>
                </a:solidFill>
                <a:hlinkClick r:id="rId14" tooltip="Geh zum Fotostream von Thomas Haw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 </a:t>
            </a:r>
            <a:r>
              <a:rPr lang="de-DE" sz="1400" dirty="0" err="1">
                <a:solidFill>
                  <a:srgbClr val="800000"/>
                </a:solidFill>
                <a:hlinkClick r:id="rId14" tooltip="Geh zum Fotostream von Thomas Haw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Hawk</a:t>
            </a:r>
            <a:r>
              <a:rPr lang="de-DE" sz="1400" dirty="0">
                <a:solidFill>
                  <a:srgbClr val="800000"/>
                </a:solidFill>
              </a:rPr>
              <a:t> </a:t>
            </a:r>
          </a:p>
          <a:p>
            <a:r>
              <a:rPr lang="de-DE" sz="14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0A5C025-C327-48AE-98DB-B36A7DE40192}"/>
              </a:ext>
            </a:extLst>
          </p:cNvPr>
          <p:cNvSpPr txBox="1"/>
          <p:nvPr/>
        </p:nvSpPr>
        <p:spPr>
          <a:xfrm>
            <a:off x="4569769" y="4833236"/>
            <a:ext cx="3920481" cy="33855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800000"/>
                </a:solidFill>
              </a:rPr>
              <a:t>Folien unter </a:t>
            </a:r>
            <a:r>
              <a:rPr lang="de-DE" sz="1600" dirty="0">
                <a:solidFill>
                  <a:srgbClr val="80000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r>
              <a:rPr lang="de-DE" sz="1600" dirty="0">
                <a:solidFill>
                  <a:srgbClr val="800000"/>
                </a:solidFill>
              </a:rPr>
              <a:t>-Lizenz nachnutzbar </a:t>
            </a:r>
          </a:p>
        </p:txBody>
      </p:sp>
    </p:spTree>
    <p:extLst>
      <p:ext uri="{BB962C8B-B14F-4D97-AF65-F5344CB8AC3E}">
        <p14:creationId xmlns:p14="http://schemas.microsoft.com/office/powerpoint/2010/main" val="217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Take </a:t>
            </a:r>
            <a:r>
              <a:rPr lang="de-DE" dirty="0" err="1">
                <a:latin typeface="+mn-lt"/>
              </a:rPr>
              <a:t>Aways</a:t>
            </a:r>
            <a:endParaRPr lang="de-DE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3</a:t>
            </a:fld>
            <a:endParaRPr lang="de-DE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7200" y="13992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Unterschied von Projekt und Alltagsgeschäft</a:t>
            </a:r>
          </a:p>
          <a:p>
            <a:pPr>
              <a:buClr>
                <a:srgbClr val="800000"/>
              </a:buClr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Umfang von Projektmanagement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742950" lvl="1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Relevanz für Bibliotheken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dirty="0"/>
              <a:t>Vorteile von einem standardisierten Projektmanagement</a:t>
            </a:r>
          </a:p>
          <a:p>
            <a:pPr>
              <a:buClr>
                <a:srgbClr val="800000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E5843ADC-4AC5-4804-9F2A-1BCAC8E846B4}"/>
              </a:ext>
            </a:extLst>
          </p:cNvPr>
          <p:cNvSpPr/>
          <p:nvPr/>
        </p:nvSpPr>
        <p:spPr>
          <a:xfrm>
            <a:off x="658593" y="3338473"/>
            <a:ext cx="1980000" cy="1712899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D06C839-E47A-4ED8-8F7E-FF29FD514054}"/>
              </a:ext>
            </a:extLst>
          </p:cNvPr>
          <p:cNvSpPr/>
          <p:nvPr/>
        </p:nvSpPr>
        <p:spPr>
          <a:xfrm>
            <a:off x="854154" y="3828739"/>
            <a:ext cx="1471568" cy="1511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+mn-lt"/>
              </a:rPr>
              <a:t>Bei Projektmanagement denke ich zuerst an...?</a:t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4</a:t>
            </a:fld>
            <a:endParaRPr lang="de-DE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AD67E5-96AD-4D93-9CE8-805E8D04B3F1}"/>
              </a:ext>
            </a:extLst>
          </p:cNvPr>
          <p:cNvSpPr txBox="1"/>
          <p:nvPr/>
        </p:nvSpPr>
        <p:spPr>
          <a:xfrm>
            <a:off x="107504" y="1260165"/>
            <a:ext cx="27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Bunte Karten an Wänden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CF5BD-E2E3-41AF-AAF8-4349697E900A}"/>
              </a:ext>
            </a:extLst>
          </p:cNvPr>
          <p:cNvSpPr txBox="1"/>
          <p:nvPr/>
        </p:nvSpPr>
        <p:spPr>
          <a:xfrm>
            <a:off x="868760" y="333847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Tabellen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48E0A0-EFAC-4261-89DA-EEA25DF20E7F}"/>
              </a:ext>
            </a:extLst>
          </p:cNvPr>
          <p:cNvSpPr txBox="1"/>
          <p:nvPr/>
        </p:nvSpPr>
        <p:spPr>
          <a:xfrm>
            <a:off x="3041547" y="1640530"/>
            <a:ext cx="196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Kommunikation / Teamwork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B08779-9FAF-4B62-8601-C027BF8E6FEA}"/>
              </a:ext>
            </a:extLst>
          </p:cNvPr>
          <p:cNvSpPr txBox="1"/>
          <p:nvPr/>
        </p:nvSpPr>
        <p:spPr>
          <a:xfrm>
            <a:off x="6330985" y="8028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Kontrolle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F76FA5-7489-43E6-BF43-02EAD766647B}"/>
              </a:ext>
            </a:extLst>
          </p:cNvPr>
          <p:cNvSpPr txBox="1"/>
          <p:nvPr/>
        </p:nvSpPr>
        <p:spPr>
          <a:xfrm>
            <a:off x="7360275" y="389599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Elbphilharmonie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E5D2D7-4C39-4DB6-92C9-D8F0003037FB}"/>
              </a:ext>
            </a:extLst>
          </p:cNvPr>
          <p:cNvSpPr txBox="1"/>
          <p:nvPr/>
        </p:nvSpPr>
        <p:spPr>
          <a:xfrm>
            <a:off x="2750288" y="4712818"/>
            <a:ext cx="253036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Top-Antworten: 1 +3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73A205E-9E14-4717-903D-22A30296B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5" y="2244828"/>
            <a:ext cx="1941975" cy="2268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ABD4CE2B-6AEC-4EAC-81AD-3351FDE75371}"/>
              </a:ext>
            </a:extLst>
          </p:cNvPr>
          <p:cNvSpPr txBox="1"/>
          <p:nvPr/>
        </p:nvSpPr>
        <p:spPr>
          <a:xfrm>
            <a:off x="4406392" y="2071417"/>
            <a:ext cx="73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B9B9"/>
                </a:solidFill>
              </a:rPr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C1DCF9-0986-4E47-A493-464169C4B089}"/>
              </a:ext>
            </a:extLst>
          </p:cNvPr>
          <p:cNvSpPr txBox="1"/>
          <p:nvPr/>
        </p:nvSpPr>
        <p:spPr>
          <a:xfrm>
            <a:off x="5134985" y="5299384"/>
            <a:ext cx="345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Infos zu Quellen und Nutzungsbedingungen der hier verwendeten Bilder in der letzten Folie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87707F3-B4A4-46C5-934B-4FF33A2BA6FD}"/>
              </a:ext>
            </a:extLst>
          </p:cNvPr>
          <p:cNvSpPr/>
          <p:nvPr/>
        </p:nvSpPr>
        <p:spPr>
          <a:xfrm>
            <a:off x="844982" y="3983435"/>
            <a:ext cx="1505736" cy="1525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04C3D00-925B-43E8-BFBF-46001F9B56CF}"/>
              </a:ext>
            </a:extLst>
          </p:cNvPr>
          <p:cNvSpPr/>
          <p:nvPr/>
        </p:nvSpPr>
        <p:spPr>
          <a:xfrm>
            <a:off x="844982" y="4143000"/>
            <a:ext cx="1514014" cy="1725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BECA97A-4230-4629-9909-C703D30D0BFC}"/>
              </a:ext>
            </a:extLst>
          </p:cNvPr>
          <p:cNvSpPr/>
          <p:nvPr/>
        </p:nvSpPr>
        <p:spPr>
          <a:xfrm>
            <a:off x="836418" y="4315513"/>
            <a:ext cx="1493998" cy="1848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21AE971-CB9B-43DA-95DD-CE4F08353F94}"/>
              </a:ext>
            </a:extLst>
          </p:cNvPr>
          <p:cNvSpPr/>
          <p:nvPr/>
        </p:nvSpPr>
        <p:spPr>
          <a:xfrm>
            <a:off x="836418" y="4487615"/>
            <a:ext cx="1493998" cy="1692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3AD875E-237F-48CB-A30B-63811912594A}"/>
              </a:ext>
            </a:extLst>
          </p:cNvPr>
          <p:cNvSpPr/>
          <p:nvPr/>
        </p:nvSpPr>
        <p:spPr>
          <a:xfrm>
            <a:off x="829351" y="4656866"/>
            <a:ext cx="1521367" cy="14140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A16BAEB-6AC2-43FC-B14C-112C37DC5714}"/>
              </a:ext>
            </a:extLst>
          </p:cNvPr>
          <p:cNvSpPr/>
          <p:nvPr/>
        </p:nvSpPr>
        <p:spPr>
          <a:xfrm>
            <a:off x="842648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64B474B-6A06-474A-AC0F-CA7AA43AFBB1}"/>
              </a:ext>
            </a:extLst>
          </p:cNvPr>
          <p:cNvSpPr/>
          <p:nvPr/>
        </p:nvSpPr>
        <p:spPr>
          <a:xfrm>
            <a:off x="1031975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C9EE03F-8173-4168-B540-6A39C3DEE23C}"/>
              </a:ext>
            </a:extLst>
          </p:cNvPr>
          <p:cNvSpPr/>
          <p:nvPr/>
        </p:nvSpPr>
        <p:spPr>
          <a:xfrm>
            <a:off x="1227585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B93F2EF-8510-49C4-B40A-0F6E2F8067F6}"/>
              </a:ext>
            </a:extLst>
          </p:cNvPr>
          <p:cNvSpPr/>
          <p:nvPr/>
        </p:nvSpPr>
        <p:spPr>
          <a:xfrm>
            <a:off x="1416912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DFABBAB-4737-466B-A74E-6F004F9B3ACF}"/>
              </a:ext>
            </a:extLst>
          </p:cNvPr>
          <p:cNvSpPr/>
          <p:nvPr/>
        </p:nvSpPr>
        <p:spPr>
          <a:xfrm>
            <a:off x="1596373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1919050-FB41-4E44-B728-F54181241FA6}"/>
              </a:ext>
            </a:extLst>
          </p:cNvPr>
          <p:cNvSpPr/>
          <p:nvPr/>
        </p:nvSpPr>
        <p:spPr>
          <a:xfrm>
            <a:off x="1780927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CC4CB1C-8A6C-4F6C-9240-49F1CF76B76A}"/>
              </a:ext>
            </a:extLst>
          </p:cNvPr>
          <p:cNvSpPr/>
          <p:nvPr/>
        </p:nvSpPr>
        <p:spPr>
          <a:xfrm>
            <a:off x="1961976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07EC8D6-4F0A-4565-8C91-0B4FFA814521}"/>
              </a:ext>
            </a:extLst>
          </p:cNvPr>
          <p:cNvSpPr/>
          <p:nvPr/>
        </p:nvSpPr>
        <p:spPr>
          <a:xfrm>
            <a:off x="2151524" y="3831099"/>
            <a:ext cx="180081" cy="986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7B4F3A5-7C93-4128-B773-5F71CFAE323F}"/>
              </a:ext>
            </a:extLst>
          </p:cNvPr>
          <p:cNvSpPr txBox="1"/>
          <p:nvPr/>
        </p:nvSpPr>
        <p:spPr>
          <a:xfrm>
            <a:off x="1715283" y="3141759"/>
            <a:ext cx="73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B9B9"/>
                </a:solidFill>
              </a:rPr>
              <a:t>2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A308F39-3384-41AB-BC21-3249764520F0}"/>
              </a:ext>
            </a:extLst>
          </p:cNvPr>
          <p:cNvSpPr/>
          <p:nvPr/>
        </p:nvSpPr>
        <p:spPr>
          <a:xfrm>
            <a:off x="2358267" y="3644666"/>
            <a:ext cx="106885" cy="1157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BD2F3D2-F662-41AF-AE48-414BD49AC080}"/>
              </a:ext>
            </a:extLst>
          </p:cNvPr>
          <p:cNvSpPr/>
          <p:nvPr/>
        </p:nvSpPr>
        <p:spPr>
          <a:xfrm rot="5400000">
            <a:off x="1482590" y="4092170"/>
            <a:ext cx="159851" cy="161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C6289137-0408-4F5F-8C6D-F731FB5AD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2" y="1629497"/>
            <a:ext cx="1872000" cy="1404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9B5656E-DE1A-4A44-953C-C27075083262}"/>
              </a:ext>
            </a:extLst>
          </p:cNvPr>
          <p:cNvSpPr txBox="1"/>
          <p:nvPr/>
        </p:nvSpPr>
        <p:spPr>
          <a:xfrm>
            <a:off x="1753789" y="1394309"/>
            <a:ext cx="73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B9B9"/>
                </a:solidFill>
              </a:rPr>
              <a:t>1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270800E-7E76-483D-BC52-5FA18DE2C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11" y="3045000"/>
            <a:ext cx="1557385" cy="2196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7096BB8-B9CC-489F-B6C2-03B81D636398}"/>
              </a:ext>
            </a:extLst>
          </p:cNvPr>
          <p:cNvSpPr txBox="1"/>
          <p:nvPr/>
        </p:nvSpPr>
        <p:spPr>
          <a:xfrm>
            <a:off x="6695294" y="4080659"/>
            <a:ext cx="73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B9B9"/>
                </a:solidFill>
              </a:rPr>
              <a:t>5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D65F9F23-E688-4E2B-90B7-320035DCA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2" y="932380"/>
            <a:ext cx="1224768" cy="1836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355D587C-F159-4EFA-8330-928C10036AAA}"/>
              </a:ext>
            </a:extLst>
          </p:cNvPr>
          <p:cNvSpPr txBox="1"/>
          <p:nvPr/>
        </p:nvSpPr>
        <p:spPr>
          <a:xfrm>
            <a:off x="8013007" y="1850380"/>
            <a:ext cx="73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FFB9B9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20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1. Was ist ein Projekt?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5</a:t>
            </a:fld>
            <a:endParaRPr lang="de-DE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7200" y="1399200"/>
            <a:ext cx="8229600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Gemäß DIN 69901-5 ist ein Projekt ein </a:t>
            </a:r>
          </a:p>
          <a:p>
            <a:endParaRPr lang="de-DE" dirty="0"/>
          </a:p>
          <a:p>
            <a:pPr indent="-57150">
              <a:lnSpc>
                <a:spcPct val="150000"/>
              </a:lnSpc>
            </a:pPr>
            <a:r>
              <a:rPr lang="de-DE" b="1" dirty="0">
                <a:solidFill>
                  <a:srgbClr val="800000"/>
                </a:solidFill>
              </a:rPr>
              <a:t>"Vorhaben, das im Wesentlichen durch die </a:t>
            </a:r>
            <a:r>
              <a:rPr lang="de-DE" b="1" u="sng" dirty="0">
                <a:solidFill>
                  <a:srgbClr val="800000"/>
                </a:solidFill>
              </a:rPr>
              <a:t>Einmaligkeit der Bedingungen</a:t>
            </a:r>
            <a:r>
              <a:rPr lang="de-DE" b="1" dirty="0">
                <a:solidFill>
                  <a:srgbClr val="800000"/>
                </a:solidFill>
              </a:rPr>
              <a:t> in ihrer Gesamtheit gekennzeichnet ist, </a:t>
            </a:r>
          </a:p>
          <a:p>
            <a:pPr indent="-57150">
              <a:lnSpc>
                <a:spcPct val="150000"/>
              </a:lnSpc>
            </a:pPr>
            <a:endParaRPr lang="de-DE" dirty="0"/>
          </a:p>
          <a:p>
            <a:pPr indent="-57150">
              <a:lnSpc>
                <a:spcPct val="150000"/>
              </a:lnSpc>
            </a:pPr>
            <a:r>
              <a:rPr lang="de-DE" dirty="0"/>
              <a:t>wie z.B. Zielvorgaben, zeitliche, finanzielle, personelle oder anderen Begrenzungen sowie eine projektspezifische Organisation." </a:t>
            </a:r>
          </a:p>
        </p:txBody>
      </p:sp>
      <p:sp>
        <p:nvSpPr>
          <p:cNvPr id="8" name="Rechteck 7"/>
          <p:cNvSpPr/>
          <p:nvPr/>
        </p:nvSpPr>
        <p:spPr>
          <a:xfrm>
            <a:off x="323528" y="1921396"/>
            <a:ext cx="8363272" cy="108012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ein Projekt?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6</a:t>
            </a:fld>
            <a:endParaRPr lang="de-DE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A3D1BE-CAC7-430D-85BB-57B1DA023E0F}"/>
              </a:ext>
            </a:extLst>
          </p:cNvPr>
          <p:cNvSpPr txBox="1"/>
          <p:nvPr/>
        </p:nvSpPr>
        <p:spPr>
          <a:xfrm>
            <a:off x="3453641" y="1129308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Frühstück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2392ECF-2CD3-48E4-AD20-92B414309E8C}"/>
              </a:ext>
            </a:extLst>
          </p:cNvPr>
          <p:cNvCxnSpPr>
            <a:cxnSpLocks/>
          </p:cNvCxnSpPr>
          <p:nvPr/>
        </p:nvCxnSpPr>
        <p:spPr>
          <a:xfrm flipH="1">
            <a:off x="2339752" y="1541478"/>
            <a:ext cx="900100" cy="320084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B2A55B9-FD05-4B99-BEAD-E9B177C58675}"/>
              </a:ext>
            </a:extLst>
          </p:cNvPr>
          <p:cNvCxnSpPr>
            <a:cxnSpLocks/>
          </p:cNvCxnSpPr>
          <p:nvPr/>
        </p:nvCxnSpPr>
        <p:spPr>
          <a:xfrm>
            <a:off x="4765278" y="1501062"/>
            <a:ext cx="854753" cy="313566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7ECB6C2-3F85-464A-9900-0B0DC5926479}"/>
              </a:ext>
            </a:extLst>
          </p:cNvPr>
          <p:cNvSpPr txBox="1"/>
          <p:nvPr/>
        </p:nvSpPr>
        <p:spPr>
          <a:xfrm>
            <a:off x="215516" y="173545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Linie / Alltagsgeschäft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0F01E5-C863-4827-8887-5FF45F39266E}"/>
              </a:ext>
            </a:extLst>
          </p:cNvPr>
          <p:cNvSpPr txBox="1"/>
          <p:nvPr/>
        </p:nvSpPr>
        <p:spPr>
          <a:xfrm>
            <a:off x="6012158" y="1738858"/>
            <a:ext cx="86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Projekt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490F73E-2E28-47ED-A4B5-11B76EEFBDE0}"/>
              </a:ext>
            </a:extLst>
          </p:cNvPr>
          <p:cNvSpPr txBox="1"/>
          <p:nvPr/>
        </p:nvSpPr>
        <p:spPr>
          <a:xfrm>
            <a:off x="107504" y="2170822"/>
            <a:ext cx="284431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Aufgabe wiederkehrend / Alltagsbusiness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Übliche Rolle 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Ziel(e) bekannt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Wege zu Ziel(en) bekannt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Ressourcen stehen zur Verfügung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Nötiges Wissen und Kompetenzen vorhanden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7BD4500-E352-4F43-AADD-E093AC634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50" y="1701520"/>
            <a:ext cx="1510110" cy="1008000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CB0CE0E-F210-4E66-B3F4-1726722C7059}"/>
              </a:ext>
            </a:extLst>
          </p:cNvPr>
          <p:cNvSpPr txBox="1"/>
          <p:nvPr/>
        </p:nvSpPr>
        <p:spPr>
          <a:xfrm>
            <a:off x="5364088" y="2205520"/>
            <a:ext cx="28443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Einmalige (neue) Aufgabe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Andere Rolle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Zu Beginn mehr Unklarheit bzgl. Zielen und Wegen zu Zielerreichung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Begrenzte Ressourcen</a:t>
            </a:r>
          </a:p>
          <a:p>
            <a:pPr marL="285750" indent="-285750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Mehrbedarf an Wissen und  Kompetenzen vorhanden</a:t>
            </a:r>
          </a:p>
          <a:p>
            <a:pPr marL="285750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FDC9DD-D102-48EC-B2EF-352091551426}"/>
              </a:ext>
            </a:extLst>
          </p:cNvPr>
          <p:cNvSpPr txBox="1"/>
          <p:nvPr/>
        </p:nvSpPr>
        <p:spPr>
          <a:xfrm>
            <a:off x="323528" y="985292"/>
            <a:ext cx="230425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Ich mache mir jeden Tag Frühstück für mich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BD3DCC5-2557-4E82-B793-DDF947E9AFF5}"/>
              </a:ext>
            </a:extLst>
          </p:cNvPr>
          <p:cNvSpPr txBox="1"/>
          <p:nvPr/>
        </p:nvSpPr>
        <p:spPr>
          <a:xfrm>
            <a:off x="5004048" y="967154"/>
            <a:ext cx="40324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Ich werde beauftragt, ein Frühstück für alle SUB-Mitarbeitenden zu organisieren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43A77E-A27F-48A9-B83F-BFC709BF6CC4}"/>
              </a:ext>
            </a:extLst>
          </p:cNvPr>
          <p:cNvSpPr txBox="1"/>
          <p:nvPr/>
        </p:nvSpPr>
        <p:spPr>
          <a:xfrm>
            <a:off x="5616116" y="530512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Foto: CC-BY-SA 2.0  </a:t>
            </a:r>
            <a:r>
              <a:rPr lang="de-DE" sz="1200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Camila Tamara Silva Sepúlveda</a:t>
            </a:r>
            <a:endParaRPr lang="de-DE" sz="1200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7</a:t>
            </a:fld>
            <a:endParaRPr lang="de-DE">
              <a:latin typeface="+mn-lt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+mn-lt"/>
              </a:rPr>
              <a:t>PM laut DIN 69901:</a:t>
            </a:r>
          </a:p>
          <a:p>
            <a:pPr marL="0" indent="0">
              <a:buNone/>
            </a:pPr>
            <a:r>
              <a:rPr lang="de-DE" sz="1800" dirty="0">
                <a:latin typeface="+mn-lt"/>
              </a:rPr>
              <a:t>„Gesamtheit von Führungsaufgaben, -organisation, -techniken und -mitteln für die Initialisierung, Definition, Planung, Steuerung und den Abschluss von Projekten“.</a:t>
            </a:r>
          </a:p>
          <a:p>
            <a:pPr marL="0" indent="0">
              <a:buNone/>
            </a:pPr>
            <a:endParaRPr lang="de-DE" sz="1800" dirty="0">
              <a:latin typeface="+mn-lt"/>
            </a:endParaRPr>
          </a:p>
          <a:p>
            <a:pPr marL="0" indent="0">
              <a:buNone/>
            </a:pPr>
            <a:r>
              <a:rPr lang="de-DE" sz="1600" dirty="0">
                <a:latin typeface="+mn-lt"/>
              </a:rPr>
              <a:t>„Projektmanagement befasst sich mit der </a:t>
            </a:r>
          </a:p>
          <a:p>
            <a:pPr marL="0" indent="0">
              <a:buNone/>
            </a:pPr>
            <a:r>
              <a:rPr lang="de-DE" dirty="0">
                <a:solidFill>
                  <a:srgbClr val="800000"/>
                </a:solidFill>
                <a:latin typeface="+mn-lt"/>
              </a:rPr>
              <a:t>Anwendung von Methoden, Tools, Techniken und Kompetenzen für ein Projekt, um Ziele zu erreichen</a:t>
            </a:r>
            <a:r>
              <a:rPr lang="de-DE" sz="1800" dirty="0">
                <a:latin typeface="+mn-lt"/>
              </a:rPr>
              <a:t>.“ </a:t>
            </a:r>
          </a:p>
          <a:p>
            <a:pPr marL="0" indent="0">
              <a:buNone/>
            </a:pPr>
            <a:r>
              <a:rPr lang="de-DE" sz="1600" dirty="0">
                <a:latin typeface="+mn-lt"/>
              </a:rPr>
              <a:t>(IPMA ICB 4.0)</a:t>
            </a:r>
          </a:p>
          <a:p>
            <a:pPr marL="0" indent="0">
              <a:buNone/>
            </a:pPr>
            <a:endParaRPr lang="de-DE" sz="1800" dirty="0">
              <a:latin typeface="+mn-lt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800000"/>
                </a:solidFill>
                <a:latin typeface="+mn-lt"/>
              </a:rPr>
              <a:t>Projektmanagement ist eine temporäre Aufgabe über die gesamte Laufzeit eines Projekts.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42BB79-B62C-428A-9855-FDFAB9B2C285}"/>
              </a:ext>
            </a:extLst>
          </p:cNvPr>
          <p:cNvSpPr/>
          <p:nvPr/>
        </p:nvSpPr>
        <p:spPr>
          <a:xfrm>
            <a:off x="457200" y="2688223"/>
            <a:ext cx="8229600" cy="10072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1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8</a:t>
            </a:fld>
            <a:endParaRPr lang="de-DE">
              <a:latin typeface="+mn-lt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+mn-lt"/>
              </a:rPr>
              <a:t>Projektmanagement-Phasen im Projektverlauf</a:t>
            </a:r>
          </a:p>
          <a:p>
            <a:pPr marL="0" indent="0">
              <a:buNone/>
            </a:pPr>
            <a:endParaRPr lang="de-DE" sz="1800" dirty="0">
              <a:solidFill>
                <a:srgbClr val="800000"/>
              </a:solidFill>
              <a:latin typeface="+mn-lt"/>
            </a:endParaRPr>
          </a:p>
          <a:p>
            <a:pPr marL="0" indent="0">
              <a:buNone/>
            </a:pPr>
            <a:endParaRPr lang="de-DE" sz="1800" dirty="0">
              <a:solidFill>
                <a:srgbClr val="800000"/>
              </a:solidFill>
              <a:latin typeface="+mn-lt"/>
            </a:endParaRPr>
          </a:p>
          <a:p>
            <a:pPr marL="0" indent="0">
              <a:buNone/>
            </a:pPr>
            <a:endParaRPr lang="de-DE" sz="1800" dirty="0">
              <a:solidFill>
                <a:srgbClr val="800000"/>
              </a:solidFill>
              <a:latin typeface="+mn-lt"/>
            </a:endParaRPr>
          </a:p>
          <a:p>
            <a:pPr marL="0" indent="0">
              <a:buNone/>
            </a:pPr>
            <a:endParaRPr lang="de-DE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ACE76C66-25F3-419B-BCEE-8AC733D9B1BC}"/>
              </a:ext>
            </a:extLst>
          </p:cNvPr>
          <p:cNvSpPr/>
          <p:nvPr/>
        </p:nvSpPr>
        <p:spPr>
          <a:xfrm>
            <a:off x="624430" y="2510279"/>
            <a:ext cx="2358926" cy="68301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Pfeil: Chevron 12">
            <a:extLst>
              <a:ext uri="{FF2B5EF4-FFF2-40B4-BE49-F238E27FC236}">
                <a16:creationId xmlns:a16="http://schemas.microsoft.com/office/drawing/2014/main" id="{D06A6923-3386-4FAE-8242-669B86BA0672}"/>
              </a:ext>
            </a:extLst>
          </p:cNvPr>
          <p:cNvSpPr/>
          <p:nvPr/>
        </p:nvSpPr>
        <p:spPr>
          <a:xfrm>
            <a:off x="7107308" y="2519084"/>
            <a:ext cx="1191441" cy="683018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03911BD8-B428-404E-ABF7-059118DD72A4}"/>
              </a:ext>
            </a:extLst>
          </p:cNvPr>
          <p:cNvSpPr/>
          <p:nvPr/>
        </p:nvSpPr>
        <p:spPr>
          <a:xfrm>
            <a:off x="4568248" y="2512897"/>
            <a:ext cx="2548855" cy="683018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5" name="Pfeil: Chevron 14">
            <a:extLst>
              <a:ext uri="{FF2B5EF4-FFF2-40B4-BE49-F238E27FC236}">
                <a16:creationId xmlns:a16="http://schemas.microsoft.com/office/drawing/2014/main" id="{E21903CD-EF7C-4859-B1F2-F9532A5994F4}"/>
              </a:ext>
            </a:extLst>
          </p:cNvPr>
          <p:cNvSpPr/>
          <p:nvPr/>
        </p:nvSpPr>
        <p:spPr>
          <a:xfrm>
            <a:off x="2983356" y="2519084"/>
            <a:ext cx="1584892" cy="676831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2946376-1649-4323-8B3D-32B9560DFFCB}"/>
              </a:ext>
            </a:extLst>
          </p:cNvPr>
          <p:cNvSpPr txBox="1"/>
          <p:nvPr/>
        </p:nvSpPr>
        <p:spPr>
          <a:xfrm>
            <a:off x="7424758" y="2625973"/>
            <a:ext cx="9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Abschluss-</a:t>
            </a:r>
            <a:endParaRPr lang="de-DE" sz="1400" dirty="0"/>
          </a:p>
          <a:p>
            <a:r>
              <a:rPr lang="de-DE" sz="1200" dirty="0" err="1"/>
              <a:t>phase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E08C6B-99A2-4789-9DE8-C3E0DE54849B}"/>
              </a:ext>
            </a:extLst>
          </p:cNvPr>
          <p:cNvSpPr txBox="1"/>
          <p:nvPr/>
        </p:nvSpPr>
        <p:spPr>
          <a:xfrm>
            <a:off x="5100057" y="2569897"/>
            <a:ext cx="1925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Steuerungs- und Umsetzungsphase </a:t>
            </a:r>
          </a:p>
          <a:p>
            <a:endParaRPr lang="de-DE" sz="14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FED8086-22A6-4304-8FA8-1198B7AEE381}"/>
              </a:ext>
            </a:extLst>
          </p:cNvPr>
          <p:cNvSpPr/>
          <p:nvPr/>
        </p:nvSpPr>
        <p:spPr>
          <a:xfrm>
            <a:off x="2722916" y="2689728"/>
            <a:ext cx="2322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Planungsphase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28C1BE-6513-4A5A-BB9E-134F8EB24E50}"/>
              </a:ext>
            </a:extLst>
          </p:cNvPr>
          <p:cNvSpPr txBox="1"/>
          <p:nvPr/>
        </p:nvSpPr>
        <p:spPr>
          <a:xfrm>
            <a:off x="485595" y="2516040"/>
            <a:ext cx="2378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800000"/>
              </a:buClr>
            </a:pPr>
            <a:r>
              <a:rPr lang="de-DE" sz="1400" dirty="0"/>
              <a:t>Vorprojektphase</a:t>
            </a:r>
          </a:p>
          <a:p>
            <a:pPr marL="742950" lvl="1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Initialisierung</a:t>
            </a:r>
          </a:p>
          <a:p>
            <a:pPr marL="742950" lvl="1" indent="-2857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0171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2. Was ist Projektmanagement?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29.05.2024</a:t>
            </a:r>
            <a:endParaRPr lang="de-DE" dirty="0">
              <a:latin typeface="+mn-l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Projektmanagement: Was ist das und für was soll das gut sein?</a:t>
            </a:r>
            <a:endParaRPr lang="de-DE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>
                <a:latin typeface="+mn-lt"/>
              </a:rPr>
              <a:t>9</a:t>
            </a:fld>
            <a:endParaRPr lang="de-DE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89951A6-EB79-4374-AC7C-522A730298EA}"/>
              </a:ext>
            </a:extLst>
          </p:cNvPr>
          <p:cNvSpPr txBox="1">
            <a:spLocks/>
          </p:cNvSpPr>
          <p:nvPr/>
        </p:nvSpPr>
        <p:spPr>
          <a:xfrm>
            <a:off x="609600" y="1209700"/>
            <a:ext cx="8229600" cy="404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latin typeface="+mn-lt"/>
              </a:rPr>
              <a:t>Buntes Papier an Wänden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latin typeface="+mn-lt"/>
              </a:rPr>
              <a:t>Tabellen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latin typeface="+mn-lt"/>
              </a:rPr>
              <a:t>Kommunikation / Teamwork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latin typeface="+mn-lt"/>
              </a:rPr>
              <a:t>Kontrolle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b="1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>
                <a:latin typeface="+mn-lt"/>
              </a:rPr>
              <a:t>Elbphilharmonie</a:t>
            </a:r>
          </a:p>
          <a:p>
            <a:pPr>
              <a:buFontTx/>
              <a:buChar char="-"/>
            </a:pPr>
            <a:endParaRPr lang="de-DE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6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u-4x3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A3010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1316</Words>
  <Application>Microsoft Office PowerPoint</Application>
  <PresentationFormat>Bildschirmpräsentation (16:10)</PresentationFormat>
  <Paragraphs>361</Paragraphs>
  <Slides>22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Candara</vt:lpstr>
      <vt:lpstr>Wingdings</vt:lpstr>
      <vt:lpstr>grau-4x3</vt:lpstr>
      <vt:lpstr>Projektmanagement: Was ist das und für was soll das gut sein?</vt:lpstr>
      <vt:lpstr>Infos und Spielregeln</vt:lpstr>
      <vt:lpstr>Take Aways</vt:lpstr>
      <vt:lpstr>Bei Projektmanagement denke ich zuerst an...? </vt:lpstr>
      <vt:lpstr>1. Was ist ein Projekt?</vt:lpstr>
      <vt:lpstr>2. Was ist ein Projekt?</vt:lpstr>
      <vt:lpstr>2. Was ist Projektmanagement?</vt:lpstr>
      <vt:lpstr>2. Was ist Projektmanagement?</vt:lpstr>
      <vt:lpstr>2. Was ist Projektmanagement?</vt:lpstr>
      <vt:lpstr>2. Was ist Projektmanagement?</vt:lpstr>
      <vt:lpstr>2. Was ist Projektmanagement?</vt:lpstr>
      <vt:lpstr>2. Was ist Projektmanagement?</vt:lpstr>
      <vt:lpstr>2. Was ist Projektmanagement?</vt:lpstr>
      <vt:lpstr>2. Was ist Projektmanagement?</vt:lpstr>
      <vt:lpstr>2. Was ist Projektmanagement?</vt:lpstr>
      <vt:lpstr>2. Was ist Projektmanagement?</vt:lpstr>
      <vt:lpstr>3. Wozu PM-Standards?</vt:lpstr>
      <vt:lpstr>4. Wozu PM-Standards?</vt:lpstr>
      <vt:lpstr>4. Wozu PM-Standards?</vt:lpstr>
      <vt:lpstr>4. Wozu PM-Standards?</vt:lpstr>
      <vt:lpstr>PowerPoint-Präsentation</vt:lpstr>
      <vt:lpstr>Verwendete Bilder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Bentrup, Stefanie</dc:creator>
  <cp:lastModifiedBy>Nebert, Alexandra</cp:lastModifiedBy>
  <cp:revision>126</cp:revision>
  <dcterms:created xsi:type="dcterms:W3CDTF">2019-05-31T13:53:01Z</dcterms:created>
  <dcterms:modified xsi:type="dcterms:W3CDTF">2024-07-10T11:26:36Z</dcterms:modified>
</cp:coreProperties>
</file>