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37" r:id="rId2"/>
    <p:sldId id="338" r:id="rId3"/>
    <p:sldId id="339" r:id="rId4"/>
    <p:sldId id="340" r:id="rId5"/>
    <p:sldId id="388" r:id="rId6"/>
    <p:sldId id="391" r:id="rId7"/>
    <p:sldId id="392" r:id="rId8"/>
    <p:sldId id="387" r:id="rId9"/>
    <p:sldId id="389" r:id="rId10"/>
    <p:sldId id="398" r:id="rId11"/>
    <p:sldId id="356" r:id="rId12"/>
    <p:sldId id="357" r:id="rId13"/>
    <p:sldId id="393" r:id="rId14"/>
    <p:sldId id="394" r:id="rId15"/>
    <p:sldId id="358" r:id="rId16"/>
    <p:sldId id="399" r:id="rId17"/>
    <p:sldId id="397" r:id="rId18"/>
    <p:sldId id="376" r:id="rId19"/>
    <p:sldId id="395" r:id="rId20"/>
  </p:sldIdLst>
  <p:sldSz cx="9144000" cy="6858000" type="screen4x3"/>
  <p:notesSz cx="6889750" cy="100218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606AD2E-4D51-4E85-B0A1-CF0BEBE22045}">
          <p14:sldIdLst/>
        </p14:section>
        <p14:section name="Abschnitt ohne Titel" id="{EC15DF89-1EEC-43A7-992A-6A9A16710451}">
          <p14:sldIdLst>
            <p14:sldId id="337"/>
            <p14:sldId id="338"/>
            <p14:sldId id="339"/>
            <p14:sldId id="340"/>
            <p14:sldId id="388"/>
            <p14:sldId id="391"/>
            <p14:sldId id="392"/>
            <p14:sldId id="387"/>
            <p14:sldId id="389"/>
            <p14:sldId id="398"/>
            <p14:sldId id="356"/>
            <p14:sldId id="357"/>
            <p14:sldId id="393"/>
            <p14:sldId id="394"/>
            <p14:sldId id="358"/>
            <p14:sldId id="399"/>
            <p14:sldId id="397"/>
            <p14:sldId id="376"/>
            <p14:sldId id="3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gande, Martina" initials="PM" lastIdx="5" clrIdx="0">
    <p:extLst>
      <p:ext uri="{19B8F6BF-5375-455C-9EA6-DF929625EA0E}">
        <p15:presenceInfo xmlns:p15="http://schemas.microsoft.com/office/powerpoint/2012/main" userId="S-1-5-21-2025429265-507921405-1417001333-2633" providerId="AD"/>
      </p:ext>
    </p:extLst>
  </p:cmAuthor>
  <p:cmAuthor id="2" name="Carstensen, Heike" initials="CH" lastIdx="1" clrIdx="1">
    <p:extLst>
      <p:ext uri="{19B8F6BF-5375-455C-9EA6-DF929625EA0E}">
        <p15:presenceInfo xmlns:p15="http://schemas.microsoft.com/office/powerpoint/2012/main" userId="S-1-5-21-2025429265-507921405-1417001333-2629" providerId="AD"/>
      </p:ext>
    </p:extLst>
  </p:cmAuthor>
  <p:cmAuthor id="3" name="Kahl, Birgit" initials="KB" lastIdx="1" clrIdx="2">
    <p:extLst>
      <p:ext uri="{19B8F6BF-5375-455C-9EA6-DF929625EA0E}">
        <p15:presenceInfo xmlns:p15="http://schemas.microsoft.com/office/powerpoint/2012/main" userId="S-1-5-21-2025429265-507921405-1417001333-55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60102" autoAdjust="0"/>
  </p:normalViewPr>
  <p:slideViewPr>
    <p:cSldViewPr>
      <p:cViewPr varScale="1">
        <p:scale>
          <a:sx n="77" d="100"/>
          <a:sy n="77" d="100"/>
        </p:scale>
        <p:origin x="49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76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15692"/>
    </p:cViewPr>
  </p:sorterViewPr>
  <p:notesViewPr>
    <p:cSldViewPr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558" cy="502835"/>
          </a:xfrm>
          <a:prstGeom prst="rect">
            <a:avLst/>
          </a:prstGeom>
        </p:spPr>
        <p:txBody>
          <a:bodyPr vert="horz" lIns="92441" tIns="46221" rIns="92441" bIns="4622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2599" y="1"/>
            <a:ext cx="2985558" cy="502835"/>
          </a:xfrm>
          <a:prstGeom prst="rect">
            <a:avLst/>
          </a:prstGeom>
        </p:spPr>
        <p:txBody>
          <a:bodyPr vert="horz" lIns="92441" tIns="46221" rIns="92441" bIns="46221" rtlCol="0"/>
          <a:lstStyle>
            <a:lvl1pPr algn="r">
              <a:defRPr sz="1200"/>
            </a:lvl1pPr>
          </a:lstStyle>
          <a:p>
            <a:fld id="{A8968555-214C-4F7F-85A9-E67FA60504E1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519059"/>
            <a:ext cx="2985558" cy="502834"/>
          </a:xfrm>
          <a:prstGeom prst="rect">
            <a:avLst/>
          </a:prstGeom>
        </p:spPr>
        <p:txBody>
          <a:bodyPr vert="horz" lIns="92441" tIns="46221" rIns="92441" bIns="4622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2599" y="9519059"/>
            <a:ext cx="2985558" cy="502834"/>
          </a:xfrm>
          <a:prstGeom prst="rect">
            <a:avLst/>
          </a:prstGeom>
        </p:spPr>
        <p:txBody>
          <a:bodyPr vert="horz" lIns="92441" tIns="46221" rIns="92441" bIns="46221" rtlCol="0" anchor="b"/>
          <a:lstStyle>
            <a:lvl1pPr algn="r">
              <a:defRPr sz="1200"/>
            </a:lvl1pPr>
          </a:lstStyle>
          <a:p>
            <a:fld id="{70EFDCCB-2DAE-4F2B-81EA-63F1E83723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1854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85558" cy="501095"/>
          </a:xfrm>
          <a:prstGeom prst="rect">
            <a:avLst/>
          </a:prstGeom>
        </p:spPr>
        <p:txBody>
          <a:bodyPr vert="horz" lIns="92441" tIns="46221" rIns="92441" bIns="4622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599" y="3"/>
            <a:ext cx="2985558" cy="501095"/>
          </a:xfrm>
          <a:prstGeom prst="rect">
            <a:avLst/>
          </a:prstGeom>
        </p:spPr>
        <p:txBody>
          <a:bodyPr vert="horz" lIns="92441" tIns="46221" rIns="92441" bIns="46221" rtlCol="0"/>
          <a:lstStyle>
            <a:lvl1pPr algn="r">
              <a:defRPr sz="1200"/>
            </a:lvl1pPr>
          </a:lstStyle>
          <a:p>
            <a:fld id="{1555EC40-D7C5-4589-871D-0AD6B94FED7B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10150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1" tIns="46221" rIns="92441" bIns="4622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6" y="4760401"/>
            <a:ext cx="5511800" cy="4509849"/>
          </a:xfrm>
          <a:prstGeom prst="rect">
            <a:avLst/>
          </a:prstGeom>
        </p:spPr>
        <p:txBody>
          <a:bodyPr vert="horz" lIns="92441" tIns="46221" rIns="92441" bIns="46221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519057"/>
            <a:ext cx="2985558" cy="501095"/>
          </a:xfrm>
          <a:prstGeom prst="rect">
            <a:avLst/>
          </a:prstGeom>
        </p:spPr>
        <p:txBody>
          <a:bodyPr vert="horz" lIns="92441" tIns="46221" rIns="92441" bIns="4622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599" y="9519057"/>
            <a:ext cx="2985558" cy="501095"/>
          </a:xfrm>
          <a:prstGeom prst="rect">
            <a:avLst/>
          </a:prstGeom>
        </p:spPr>
        <p:txBody>
          <a:bodyPr vert="horz" lIns="92441" tIns="46221" rIns="92441" bIns="46221" rtlCol="0" anchor="b"/>
          <a:lstStyle>
            <a:lvl1pPr algn="r">
              <a:defRPr sz="1200"/>
            </a:lvl1pPr>
          </a:lstStyle>
          <a:p>
            <a:fld id="{DA76647C-6896-4862-8A9C-A249B6A0F0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87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362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Leerer Eingangsbildschirm</a:t>
            </a:r>
            <a:r>
              <a:rPr lang="de-DE" baseline="0" dirty="0" smtClean="0"/>
              <a:t> nach Klick auf „Liste löschen“.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150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Wenn Sie in der </a:t>
            </a:r>
            <a:r>
              <a:rPr lang="de-DE" dirty="0" err="1" smtClean="0"/>
              <a:t>WinIBW</a:t>
            </a:r>
            <a:r>
              <a:rPr lang="de-DE" dirty="0" smtClean="0"/>
              <a:t> des K10plus</a:t>
            </a:r>
            <a:r>
              <a:rPr lang="de-DE" baseline="0" dirty="0" smtClean="0"/>
              <a:t> </a:t>
            </a:r>
            <a:r>
              <a:rPr lang="de-DE" dirty="0" smtClean="0"/>
              <a:t>eine Suche durchführen (f </a:t>
            </a:r>
            <a:r>
              <a:rPr lang="de-DE" dirty="0" err="1" smtClean="0"/>
              <a:t>ats</a:t>
            </a:r>
            <a:r>
              <a:rPr lang="de-DE" dirty="0" smtClean="0"/>
              <a:t> </a:t>
            </a:r>
            <a:r>
              <a:rPr lang="de-DE" dirty="0" err="1" smtClean="0"/>
              <a:t>plumphys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sub</a:t>
            </a:r>
            <a:r>
              <a:rPr lang="de-DE" baseline="0" dirty="0" smtClean="0"/>
              <a:t>?), können Sie</a:t>
            </a:r>
            <a:r>
              <a:rPr lang="de-DE" dirty="0" smtClean="0"/>
              <a:t> anschließend über „PPN-Liste erstellen“. Die PPNs sind im Zwischenspeicher und lassen sich mit </a:t>
            </a:r>
            <a:r>
              <a:rPr lang="de-DE" dirty="0" err="1" smtClean="0"/>
              <a:t>Strg+V</a:t>
            </a:r>
            <a:r>
              <a:rPr lang="de-DE" dirty="0" smtClean="0"/>
              <a:t> in den Editor,</a:t>
            </a:r>
            <a:r>
              <a:rPr lang="de-DE" baseline="0" dirty="0" smtClean="0"/>
              <a:t> </a:t>
            </a:r>
            <a:r>
              <a:rPr lang="de-DE" dirty="0" smtClean="0"/>
              <a:t>Word oder</a:t>
            </a:r>
            <a:r>
              <a:rPr lang="de-DE" baseline="0" dirty="0" smtClean="0"/>
              <a:t> Excel </a:t>
            </a:r>
            <a:r>
              <a:rPr lang="de-DE" dirty="0" smtClean="0"/>
              <a:t>(jeweiliges Programm</a:t>
            </a:r>
            <a:r>
              <a:rPr lang="de-DE" baseline="0" dirty="0" smtClean="0"/>
              <a:t> aufrufen) einfügen. </a:t>
            </a:r>
          </a:p>
          <a:p>
            <a:r>
              <a:rPr lang="de-DE" baseline="0" dirty="0" smtClean="0"/>
              <a:t>(Bei retrospektiven Titeln empfiehlt sich Word oder Editor, da Excel keine ergänzende 0 (Null) vor alte, kürzere PPNs setzt und die Titel im DA-3 somit nicht gefunden werden können.)</a:t>
            </a:r>
          </a:p>
          <a:p>
            <a:endParaRPr lang="de-DE" baseline="0" dirty="0" smtClean="0"/>
          </a:p>
          <a:p>
            <a:r>
              <a:rPr lang="de-DE" baseline="0" dirty="0" smtClean="0"/>
              <a:t>Wichtig: Es darf immer nur eine Systemnummer in einer Zeile sein; Listen </a:t>
            </a:r>
            <a:r>
              <a:rPr lang="de-DE" baseline="0" dirty="0" smtClean="0">
                <a:solidFill>
                  <a:srgbClr val="FF0000"/>
                </a:solidFill>
              </a:rPr>
              <a:t>mit Signaturen oder ISBNs funktionieren nicht.</a:t>
            </a:r>
            <a:endParaRPr lang="de-DE" baseline="0" dirty="0" smtClean="0"/>
          </a:p>
          <a:p>
            <a:endParaRPr lang="de-DE" baseline="0" dirty="0" smtClean="0"/>
          </a:p>
          <a:p>
            <a:r>
              <a:rPr lang="de-DE" baseline="0" dirty="0" smtClean="0"/>
              <a:t>Wichtig ist ebenfalls, dass Sie vor dem Speichern der PPN-Liste (Name vergeben) den Dateityp in .</a:t>
            </a:r>
            <a:r>
              <a:rPr lang="de-DE" baseline="0" dirty="0" err="1" smtClean="0"/>
              <a:t>txt</a:t>
            </a:r>
            <a:r>
              <a:rPr lang="de-DE" baseline="0" dirty="0" smtClean="0"/>
              <a:t> ändern [Auswahl Text (MS DOS)], sonst funktioniert das Listen-Hochladen im DA-3 nicht.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167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Über Suche und die Möglichkeit</a:t>
            </a:r>
            <a:r>
              <a:rPr lang="de-DE" baseline="0" dirty="0" smtClean="0"/>
              <a:t> „Neue Liste“ kann man eine neue Liste erstellen und diese Liste hochladen. </a:t>
            </a:r>
          </a:p>
          <a:p>
            <a:endParaRPr lang="de-DE" baseline="0" dirty="0" smtClean="0"/>
          </a:p>
          <a:p>
            <a:r>
              <a:rPr lang="de-DE" baseline="0" dirty="0" smtClean="0"/>
              <a:t>Empfehlenswert ist bei einer </a:t>
            </a:r>
            <a:r>
              <a:rPr lang="de-DE" baseline="0" dirty="0" err="1" smtClean="0"/>
              <a:t>WinIBW</a:t>
            </a:r>
            <a:r>
              <a:rPr lang="de-DE" baseline="0" dirty="0" smtClean="0"/>
              <a:t>-PPN-Liste die Funktion „Liste hochladen und bearbeiten“, wodurch sofort der 1. Titel aus der Liste im Bearbeitungsbildschirm angezeigt wird.</a:t>
            </a:r>
          </a:p>
          <a:p>
            <a:endParaRPr lang="de-DE" baseline="0" dirty="0" smtClean="0"/>
          </a:p>
          <a:p>
            <a:r>
              <a:rPr lang="de-DE" baseline="0" dirty="0" smtClean="0"/>
              <a:t>Eine angefangene Liste bleibt im DA-3 erhalten. Nach Unterbrechung in der Listenbearbeitung kann ich mit „Mit gespeicherter Liste fortfahren“.</a:t>
            </a:r>
          </a:p>
          <a:p>
            <a:r>
              <a:rPr lang="de-DE" baseline="0" dirty="0" smtClean="0"/>
              <a:t>Auch nach dem Abmelden bleibt die letzte bearbeitete Liste erhalten.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319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Durch Anklicken</a:t>
            </a:r>
            <a:r>
              <a:rPr lang="de-DE" baseline="0" dirty="0" smtClean="0"/>
              <a:t> „Gespeicherte Listen laden“</a:t>
            </a:r>
            <a:r>
              <a:rPr lang="de-DE" dirty="0" smtClean="0"/>
              <a:t> erscheint ein Upload-Fenster</a:t>
            </a:r>
            <a:r>
              <a:rPr lang="de-DE" baseline="0" dirty="0" smtClean="0"/>
              <a:t> mit der PPN-Liste. </a:t>
            </a:r>
          </a:p>
          <a:p>
            <a:r>
              <a:rPr lang="de-DE" baseline="0" dirty="0" smtClean="0"/>
              <a:t>Nach Bestätigen mit „OK“ werden die Titel in die Bearbeitungsliste übertragen.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1370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Über „Liste bearbeiten“ lassen sich die gespeicherten Listentitel</a:t>
            </a:r>
            <a:r>
              <a:rPr lang="de-DE" baseline="0" dirty="0" smtClean="0"/>
              <a:t> sacherschließen.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005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I</a:t>
            </a:r>
            <a:r>
              <a:rPr lang="de-DE" baseline="0" dirty="0" smtClean="0"/>
              <a:t>m Bearbeitungsbildschirm wird eine Liste mit den 5 Titeln aus der PPN-Datei angezeigt.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Sollten Titel schon vollständige SE-Daten haben, kann mit „Weiter“ zum nächsten Listentitel gewechselt werden. Sobald einzelne SE-Daten ergänzt werden, ist „Exportieren“ (nur rot bei neuen Daten in Box Erschließung) anzuklicken, bevor der nächste Titel aufgerufen wird.</a:t>
            </a:r>
          </a:p>
          <a:p>
            <a:endParaRPr lang="de-DE" dirty="0" smtClean="0"/>
          </a:p>
          <a:p>
            <a:r>
              <a:rPr lang="de-DE" baseline="0" dirty="0" smtClean="0"/>
              <a:t>Der fünfte Titel ist aufgerufen, die vorigen können über „Zurück“ erneut aktiviert werden. </a:t>
            </a:r>
          </a:p>
          <a:p>
            <a:endParaRPr lang="de-DE" baseline="0" dirty="0" smtClean="0"/>
          </a:p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597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Hier wurde das </a:t>
            </a:r>
            <a:r>
              <a:rPr lang="de-DE" baseline="0" dirty="0" err="1" smtClean="0"/>
              <a:t>Scratchpad</a:t>
            </a:r>
            <a:r>
              <a:rPr lang="de-DE" baseline="0" dirty="0" smtClean="0"/>
              <a:t> „Geologie“ mit BK 38.10 und SW Geologie sowie </a:t>
            </a:r>
            <a:r>
              <a:rPr lang="de-DE" baseline="0" dirty="0" smtClean="0"/>
              <a:t>die </a:t>
            </a:r>
            <a:r>
              <a:rPr lang="de-DE" baseline="0" dirty="0" smtClean="0"/>
              <a:t>Formangabe Lehrbuch für die Erschließung genutzt. </a:t>
            </a:r>
          </a:p>
          <a:p>
            <a:endParaRPr lang="de-DE" baseline="0" dirty="0" smtClean="0"/>
          </a:p>
          <a:p>
            <a:r>
              <a:rPr lang="de-DE" baseline="0" dirty="0" smtClean="0"/>
              <a:t>Über „Suche“ geht es zurück zur Liste; nach der Bearbeitung empfiehlt sich der Button „Liste löschen“.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7004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„Liste löschen“ führt</a:t>
            </a:r>
            <a:r>
              <a:rPr lang="de-DE" baseline="0" dirty="0" smtClean="0"/>
              <a:t> zurück zum Startbildschirm mit „Nummernsuche“.</a:t>
            </a:r>
            <a:endParaRPr lang="de-DE" dirty="0" smtClean="0"/>
          </a:p>
          <a:p>
            <a:r>
              <a:rPr lang="de-DE" dirty="0" smtClean="0"/>
              <a:t>„Liste leeren“:</a:t>
            </a:r>
            <a:r>
              <a:rPr lang="de-DE" baseline="0" dirty="0" smtClean="0"/>
              <a:t> es bleibt ein leerer, dreispaltiger Bildschirm für neues Listenbearbeiten.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6006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r>
              <a:rPr lang="de-DE" baseline="0" dirty="0" smtClean="0"/>
              <a:t> der 3 Möglichkeiten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000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Bei dieser</a:t>
            </a:r>
            <a:r>
              <a:rPr lang="de-DE" baseline="0" dirty="0" smtClean="0"/>
              <a:t> Ausgabe war ein </a:t>
            </a:r>
            <a:r>
              <a:rPr lang="de-DE" dirty="0" smtClean="0"/>
              <a:t>GND-SW</a:t>
            </a:r>
            <a:r>
              <a:rPr lang="de-DE" baseline="0" dirty="0" smtClean="0"/>
              <a:t> mit Zeitangabe (DNB) schon vorhanden. Es fehlte nur die BK.</a:t>
            </a:r>
          </a:p>
          <a:p>
            <a:r>
              <a:rPr lang="de-DE" baseline="0" dirty="0" smtClean="0"/>
              <a:t>Über die Bearbeitung DA-3-Listenfunktion wurde nach ca. 70 Sekunden in Feld 5301 die BK ergänzt s. „$ADA-3“. </a:t>
            </a:r>
          </a:p>
          <a:p>
            <a:endParaRPr lang="de-DE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Für die DA-3-Anwender:innen ist die Überprüfung der eingespielten Metadaten im K10plus verpflichtend. Bitte kontrollieren Sie daher immer, ob alle Daten im K10plus korrekt eingespielt wurden.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791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8099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12">
              <a:defRPr/>
            </a:pPr>
            <a:r>
              <a:rPr lang="de-DE" dirty="0" smtClean="0"/>
              <a:t>In diesem Fall ist eine erweiterte Suche im DA-3 der Ausgangspunkt</a:t>
            </a:r>
            <a:r>
              <a:rPr lang="de-DE" baseline="0" dirty="0" smtClean="0"/>
              <a:t> für eine Liste. </a:t>
            </a:r>
          </a:p>
          <a:p>
            <a:pPr defTabSz="924412">
              <a:defRPr/>
            </a:pPr>
            <a:r>
              <a:rPr lang="de-DE" baseline="0" dirty="0" smtClean="0"/>
              <a:t>Zunächst „Suche“ anklicken, dann „E</a:t>
            </a:r>
            <a:r>
              <a:rPr lang="de-DE" baseline="0" dirty="0" smtClean="0">
                <a:sym typeface="Wingdings" panose="05000000000000000000" pitchFamily="2" charset="2"/>
              </a:rPr>
              <a:t>rweiterte Suche“ auswählen.</a:t>
            </a:r>
            <a:endParaRPr lang="de-DE" baseline="0" dirty="0" smtClean="0"/>
          </a:p>
          <a:p>
            <a:pPr defTabSz="924412">
              <a:defRPr/>
            </a:pPr>
            <a:r>
              <a:rPr lang="de-DE" baseline="0" dirty="0" smtClean="0"/>
              <a:t>Nach Eingabe der Autor-/Titeldaten klickt man z</a:t>
            </a:r>
            <a:r>
              <a:rPr lang="de-DE" dirty="0" smtClean="0"/>
              <a:t>uerst auf „Suche ausführen“, dann auf „Neue Liste“.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9519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Es werden insgesamt 7 Suchergebnisse angezeigt, mit und ohne Bestand der SUB.  </a:t>
            </a:r>
          </a:p>
          <a:p>
            <a:r>
              <a:rPr lang="de-DE" dirty="0" smtClean="0"/>
              <a:t>Nur die</a:t>
            </a:r>
            <a:r>
              <a:rPr lang="de-DE" baseline="0" dirty="0" smtClean="0"/>
              <a:t> 3 Treffer mit Hamburger Bestand bearbeiten wir.</a:t>
            </a:r>
            <a:r>
              <a:rPr lang="de-DE" dirty="0" smtClean="0"/>
              <a:t> Durch Klicken auf das grüne + werden sie der Bearbeitungsliste hinzugefügt.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745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„Liste bearbeiten“ aktiviert die Bearbeitung des ersten Titels.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(„Ergebnisse</a:t>
            </a:r>
            <a:r>
              <a:rPr lang="de-DE" baseline="0" dirty="0" smtClean="0"/>
              <a:t> hinzufügen“ übernimmt alle Titel der Spalte „Suchergebnisse“ in die Liste der zu bearbeitenden Titel: dieses ist nur sinnvoll, wenn alle Titel im jeweiligen Bibliotheksbestand sind.)</a:t>
            </a:r>
            <a:endParaRPr lang="de-D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2604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An „Weiter Liste (1/3)“ können Sie erkennen, dass der erste von drei Titeln</a:t>
            </a:r>
            <a:r>
              <a:rPr lang="de-DE" baseline="0" dirty="0" smtClean="0"/>
              <a:t> angezeigt wird.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Mit Klicken auf „Weiter Liste (…/…) wird der nächste Titel in</a:t>
            </a:r>
            <a:r>
              <a:rPr lang="de-DE" baseline="0" dirty="0" smtClean="0"/>
              <a:t> den Bearbeitungsbildschirm geholt, in diesem Fall Titel 2.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6934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An „Weiter in Liste (2/3)“ können Sie erkennen, dass der zweite von drei Titeln</a:t>
            </a:r>
            <a:r>
              <a:rPr lang="de-DE" baseline="0" dirty="0" smtClean="0"/>
              <a:t> angezeigt wird.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Mit Klicken auf „Weiter in Liste (…/…) wird der nächste Titel in</a:t>
            </a:r>
            <a:r>
              <a:rPr lang="de-DE" baseline="0" dirty="0" smtClean="0"/>
              <a:t> den Bearbeitungsbildschirm geholt.</a:t>
            </a:r>
            <a:r>
              <a:rPr lang="de-DE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Sie können mit „Zurück“ wieder</a:t>
            </a:r>
            <a:r>
              <a:rPr lang="de-DE" baseline="0" dirty="0" smtClean="0"/>
              <a:t> zum vorigen Titel gelangen.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707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12">
              <a:defRPr/>
            </a:pPr>
            <a:r>
              <a:rPr lang="de-DE" dirty="0" smtClean="0"/>
              <a:t>Über das grüne + kann hier die BK aus dem </a:t>
            </a:r>
            <a:r>
              <a:rPr lang="de-DE" dirty="0" err="1" smtClean="0"/>
              <a:t>Scratchpad</a:t>
            </a:r>
            <a:r>
              <a:rPr lang="de-DE" baseline="0" dirty="0" smtClean="0"/>
              <a:t> oder aus der Box Vorschläge (</a:t>
            </a:r>
            <a:r>
              <a:rPr lang="de-DE" baseline="0" dirty="0" err="1" smtClean="0"/>
              <a:t>obv</a:t>
            </a:r>
            <a:r>
              <a:rPr lang="de-DE" baseline="0" dirty="0" smtClean="0"/>
              <a:t>) in die Box Erschließung übertragen werden. Nach Klicken auf „Exportieren“ (erst möglich, wenn BK ergänzt </a:t>
            </a:r>
            <a:r>
              <a:rPr lang="de-DE" baseline="0" dirty="0" smtClean="0">
                <a:sym typeface="Wingdings" panose="05000000000000000000" pitchFamily="2" charset="2"/>
              </a:rPr>
              <a:t> roter Button</a:t>
            </a:r>
            <a:r>
              <a:rPr lang="de-DE" baseline="0" dirty="0" smtClean="0"/>
              <a:t>) wird diese (nach 70 Sekunden) im K10plus angezeigt.</a:t>
            </a:r>
          </a:p>
          <a:p>
            <a:pPr defTabSz="924412">
              <a:defRPr/>
            </a:pPr>
            <a:endParaRPr lang="de-DE" dirty="0" smtClean="0"/>
          </a:p>
          <a:p>
            <a:pPr marL="0" marR="0" lvl="0" indent="0" algn="l" defTabSz="924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Weiterblättern ist beim letzten Titel nicht möglich. Sie können mit „Zurück“ wieder</a:t>
            </a:r>
            <a:r>
              <a:rPr lang="de-DE" baseline="0" dirty="0" smtClean="0"/>
              <a:t> zum vorigen Titel gelangen.</a:t>
            </a:r>
            <a:endParaRPr lang="de-DE" dirty="0" smtClean="0"/>
          </a:p>
          <a:p>
            <a:pPr defTabSz="924412">
              <a:defRPr/>
            </a:pPr>
            <a:r>
              <a:rPr lang="de-DE" dirty="0" smtClean="0"/>
              <a:t>Durch Klick auf „Suche“ ganz oben gelangt man wieder zurück in die Liste.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311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„Liste leeren“ entfernt alle Titel aus der Liste. „Liste löschen“ entfernt die ganze Liste.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8543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790825"/>
            <a:ext cx="7772400" cy="809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163373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8316416" y="6409134"/>
            <a:ext cx="827584" cy="4762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 sz="2400">
              <a:latin typeface="Candara" pitchFamily="34" charset="0"/>
            </a:endParaRPr>
          </a:p>
        </p:txBody>
      </p:sp>
      <p:pic>
        <p:nvPicPr>
          <p:cNvPr id="9" name="Picture 12" descr="sub-logo-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96" y="179388"/>
            <a:ext cx="1192017" cy="8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5756"/>
            <a:ext cx="9144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71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85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91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54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463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980729"/>
            <a:ext cx="7772400" cy="504056"/>
          </a:xfrm>
        </p:spPr>
        <p:txBody>
          <a:bodyPr anchor="ctr"/>
          <a:lstStyle>
            <a:lvl1pPr algn="l">
              <a:defRPr sz="2800" b="1" cap="all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1700808"/>
            <a:ext cx="7772400" cy="4608511"/>
          </a:xfrm>
        </p:spPr>
        <p:txBody>
          <a:bodyPr anchor="t"/>
          <a:lstStyle>
            <a:lvl1pPr marL="342900" indent="-342900" algn="l">
              <a:buFont typeface="Wingdings" pitchFamily="2" charset="2"/>
              <a:buChar char="Ü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Picture 12" descr="sub-logo-trans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96" y="179388"/>
            <a:ext cx="1192017" cy="8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8"/>
          <p:cNvSpPr>
            <a:spLocks noChangeArrowheads="1"/>
          </p:cNvSpPr>
          <p:nvPr userDrawn="1"/>
        </p:nvSpPr>
        <p:spPr bwMode="auto">
          <a:xfrm>
            <a:off x="8316416" y="6409134"/>
            <a:ext cx="827584" cy="4762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 sz="240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80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13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533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41775" cy="43533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206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67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Picture 2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97"/>
            <a:ext cx="9144000" cy="463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41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7380312" y="1010006"/>
            <a:ext cx="1763688" cy="536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923112" cy="707678"/>
          </a:xfrm>
        </p:spPr>
        <p:txBody>
          <a:bodyPr anchor="t"/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24744"/>
            <a:ext cx="6696744" cy="511256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380312" y="1039480"/>
            <a:ext cx="1763688" cy="5341848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Gerade Verbindung mit Pfeil 9"/>
          <p:cNvCxnSpPr/>
          <p:nvPr userDrawn="1"/>
        </p:nvCxnSpPr>
        <p:spPr>
          <a:xfrm>
            <a:off x="7380312" y="1010006"/>
            <a:ext cx="0" cy="5362776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 userDrawn="1"/>
        </p:nvCxnSpPr>
        <p:spPr>
          <a:xfrm>
            <a:off x="7380312" y="-18838"/>
            <a:ext cx="0" cy="1011752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47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Picture 2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" y="0"/>
            <a:ext cx="9144000" cy="463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7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3975"/>
            <a:ext cx="9144000" cy="56880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</p:pic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 sz="2400">
              <a:latin typeface="Candara" pitchFamily="34" charset="0"/>
            </a:endParaRPr>
          </a:p>
        </p:txBody>
      </p:sp>
      <p:pic>
        <p:nvPicPr>
          <p:cNvPr id="10" name="Picture 14" descr="sub-logo-trans-weis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58346"/>
            <a:ext cx="604838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444218"/>
            <a:ext cx="87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de-DE" smtClean="0"/>
              <a:t>12./13.4.2023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66785" y="6444218"/>
            <a:ext cx="6651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de-DE" smtClean="0"/>
              <a:t>Digitaler Assistent DA-3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348732" y="6448251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fld id="{BAD06C3A-E7FA-44CA-BD16-A8224558B24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013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800000"/>
          </a:solidFill>
          <a:latin typeface="Candar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800000"/>
        </a:buClr>
        <a:buFont typeface="Wingdings" pitchFamily="2" charset="2"/>
        <a:buChar char="n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00000"/>
        </a:buClr>
        <a:buFont typeface="Wingdings" pitchFamily="2" charset="2"/>
        <a:buChar char="n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n"/>
        <a:defRPr sz="18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n"/>
        <a:defRPr sz="18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n"/>
        <a:defRPr sz="18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sz="4000" b="1" smtClean="0"/>
              <a:t>Listenfunktion</a:t>
            </a:r>
          </a:p>
          <a:p>
            <a:pPr marL="0" indent="0">
              <a:buNone/>
            </a:pPr>
            <a:endParaRPr lang="de-DE" sz="4000" b="1" dirty="0" smtClean="0"/>
          </a:p>
          <a:p>
            <a:pPr marL="0" indent="0">
              <a:buNone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 smtClean="0"/>
              <a:t>Liste über erweiterte Suche erstellen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800" dirty="0" smtClean="0"/>
              <a:t>PPN-Liste hochladen</a:t>
            </a:r>
          </a:p>
          <a:p>
            <a:pPr>
              <a:buFontTx/>
              <a:buChar char="-"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>
              <a:buFontTx/>
              <a:buChar char="-"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512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Ende Listenbearbeitung erweiterte Suche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041032"/>
            <a:ext cx="8229600" cy="3312512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30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Listenfunktion: </a:t>
            </a:r>
            <a:r>
              <a:rPr lang="de-DE" sz="3200" dirty="0" err="1" smtClean="0"/>
              <a:t>WinIBW</a:t>
            </a:r>
            <a:r>
              <a:rPr lang="de-DE" sz="3200" dirty="0" smtClean="0"/>
              <a:t>-PPN-Listen erstellen</a:t>
            </a:r>
            <a:endParaRPr lang="de-DE" sz="3200" dirty="0"/>
          </a:p>
        </p:txBody>
      </p:sp>
      <p:pic>
        <p:nvPicPr>
          <p:cNvPr id="7" name="Inhaltsplatzhalter 6" descr="Bildschirmausschnitt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4" y="1196752"/>
            <a:ext cx="8229600" cy="176804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 dirty="0"/>
          </a:p>
        </p:txBody>
      </p:sp>
      <p:pic>
        <p:nvPicPr>
          <p:cNvPr id="9" name="Grafik 8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63195"/>
            <a:ext cx="1714739" cy="3057952"/>
          </a:xfrm>
          <a:prstGeom prst="rect">
            <a:avLst/>
          </a:prstGeom>
        </p:spPr>
      </p:pic>
      <p:pic>
        <p:nvPicPr>
          <p:cNvPr id="10" name="Grafik 9" descr="Bildschirmausschnit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428701"/>
            <a:ext cx="6408711" cy="635926"/>
          </a:xfrm>
          <a:prstGeom prst="rect">
            <a:avLst/>
          </a:prstGeom>
        </p:spPr>
      </p:pic>
      <p:sp>
        <p:nvSpPr>
          <p:cNvPr id="13" name="Pfeil nach rechts 12"/>
          <p:cNvSpPr/>
          <p:nvPr/>
        </p:nvSpPr>
        <p:spPr>
          <a:xfrm>
            <a:off x="4013108" y="2182907"/>
            <a:ext cx="1179546" cy="3585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059832" y="5729896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539552" y="5013175"/>
            <a:ext cx="1061208" cy="14063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409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Liste im DA-3 hochladen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3275856" y="4365104"/>
            <a:ext cx="21602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28" y="1556792"/>
            <a:ext cx="8363272" cy="4248472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2771800" y="4293096"/>
            <a:ext cx="3600400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296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Gespeicherte </a:t>
            </a:r>
            <a:r>
              <a:rPr lang="de-DE" dirty="0" err="1" smtClean="0"/>
              <a:t>WinIBW</a:t>
            </a:r>
            <a:r>
              <a:rPr lang="de-DE" dirty="0" smtClean="0"/>
              <a:t>-Liste laden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124744"/>
            <a:ext cx="8147248" cy="5112568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1331640" y="2924944"/>
            <a:ext cx="194421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6660232" y="5805264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78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Gespeicherte </a:t>
            </a:r>
            <a:r>
              <a:rPr lang="de-DE" dirty="0" err="1" smtClean="0"/>
              <a:t>WinIBW</a:t>
            </a:r>
            <a:r>
              <a:rPr lang="de-DE" dirty="0" smtClean="0"/>
              <a:t>-Liste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196752"/>
            <a:ext cx="8003232" cy="5100788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067944" y="1556792"/>
            <a:ext cx="136815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634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Liste im Bearbeitungsbildschirm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124744"/>
            <a:ext cx="8856984" cy="5184576"/>
          </a:xfrm>
          <a:prstGeom prst="rect">
            <a:avLst/>
          </a:prstGeom>
        </p:spPr>
      </p:pic>
      <p:sp>
        <p:nvSpPr>
          <p:cNvPr id="8" name="Pfeil nach oben 7"/>
          <p:cNvSpPr/>
          <p:nvPr/>
        </p:nvSpPr>
        <p:spPr>
          <a:xfrm rot="19084017">
            <a:off x="473116" y="1305800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rechts 8"/>
          <p:cNvSpPr/>
          <p:nvPr/>
        </p:nvSpPr>
        <p:spPr>
          <a:xfrm>
            <a:off x="7540116" y="1133862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072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Letzter Titel in Liste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277394"/>
            <a:ext cx="8229600" cy="4839788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323528" y="1196752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323528" y="5373216"/>
            <a:ext cx="72008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72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Liste löschen 	oder       Liste leeren 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916832"/>
            <a:ext cx="4038600" cy="2996840"/>
          </a:xfrm>
          <a:prstGeom prst="rect">
            <a:avLst/>
          </a:prstGeom>
        </p:spPr>
      </p:pic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67016" y="1341438"/>
            <a:ext cx="3400967" cy="4784725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2627784" y="3212976"/>
            <a:ext cx="1008112" cy="5208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6156176" y="1772816"/>
            <a:ext cx="79208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Möglichkeiten des Listenerstellens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Im DA-3 über erweiterte Suche eine „Neue Liste“ erstellen durch Auswahl mit 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PPN-Datei (Endung .</a:t>
            </a:r>
            <a:r>
              <a:rPr lang="de-DE" dirty="0" err="1" smtClean="0"/>
              <a:t>txt</a:t>
            </a:r>
            <a:r>
              <a:rPr lang="de-DE" dirty="0" smtClean="0"/>
              <a:t>) aus dem eigenen Laufwerk hochladen und im DA-3 mit „Liste hochladen und bearbeiten“ aktivieren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Aus K10plus/</a:t>
            </a:r>
            <a:r>
              <a:rPr lang="de-DE" dirty="0" err="1" smtClean="0"/>
              <a:t>WinIBW</a:t>
            </a:r>
            <a:r>
              <a:rPr lang="de-DE" dirty="0" smtClean="0"/>
              <a:t> PPN-Listen erstellen und im DA-3 hochladen</a:t>
            </a: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 dirty="0"/>
          </a:p>
        </p:txBody>
      </p:sp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88840"/>
            <a:ext cx="298376" cy="343132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28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Einspielkontrolle im K10plus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6786" y="1052736"/>
            <a:ext cx="5297502" cy="5256584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6372200" y="5805264"/>
            <a:ext cx="57606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135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Listenfunktion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81929"/>
            <a:ext cx="8229600" cy="4857403"/>
          </a:xfrm>
        </p:spPr>
        <p:txBody>
          <a:bodyPr/>
          <a:lstStyle/>
          <a:p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Ermöglicht Stapelverarbeitung von verschiedenen Titeln, die gleiche SE-Merkmale erhalten sollen.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Hilfreich bei </a:t>
            </a:r>
            <a:r>
              <a:rPr lang="de-DE" dirty="0"/>
              <a:t>r</a:t>
            </a:r>
            <a:r>
              <a:rPr lang="de-DE" dirty="0" smtClean="0"/>
              <a:t>etrospektiver Sacherschließung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Hilfreich bei Bearbeitung des gleichen Titels in mehreren Auflagen bzw. Ausgaben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Listen können entweder im DA-3 erstellt oder hochgeladen werden.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727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Listen erstellen über erweiterte Suche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11445"/>
            <a:ext cx="8229600" cy="485740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„Suche“ und  „Neue Liste“, Autor und Titel, dann „Suche ausführen“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444218"/>
            <a:ext cx="859240" cy="365125"/>
          </a:xfrm>
        </p:spPr>
        <p:txBody>
          <a:bodyPr/>
          <a:lstStyle/>
          <a:p>
            <a:r>
              <a:rPr lang="de-DE" smtClean="0"/>
              <a:t>12./13.4.2023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12776"/>
            <a:ext cx="7362825" cy="4968552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755576" y="1349886"/>
            <a:ext cx="792088" cy="494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 flipH="1">
            <a:off x="3995936" y="1700808"/>
            <a:ext cx="144016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 flipH="1">
            <a:off x="2771800" y="4797151"/>
            <a:ext cx="1800200" cy="7200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66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Suchergebnisse zur Bearbeitungsliste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4062" y="1373882"/>
            <a:ext cx="8229600" cy="485740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Klicken auf </a:t>
            </a:r>
            <a:r>
              <a:rPr lang="de-DE" b="1" dirty="0" smtClean="0">
                <a:solidFill>
                  <a:srgbClr val="92D050"/>
                </a:solidFill>
              </a:rPr>
              <a:t>+</a:t>
            </a:r>
            <a:r>
              <a:rPr lang="de-DE" dirty="0" smtClean="0"/>
              <a:t> bringt Titel mit SUB-Bestand zur Bearbeitungsliste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012" y="1719292"/>
            <a:ext cx="5981700" cy="4511993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7024125" y="2996952"/>
            <a:ext cx="495672" cy="327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7024125" y="4149080"/>
            <a:ext cx="4956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7024125" y="5229200"/>
            <a:ext cx="4956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27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Suchergebnisse zur Bearbeitung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12" y="1124744"/>
            <a:ext cx="8784976" cy="5184575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4788024" y="1484784"/>
            <a:ext cx="12241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80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Einzelne Titel einer Liste erschließen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508" y="1133342"/>
            <a:ext cx="8856984" cy="5184576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323528" y="1133342"/>
            <a:ext cx="1224136" cy="4234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2555776" y="6093296"/>
            <a:ext cx="648072" cy="3509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2771800" y="1916832"/>
            <a:ext cx="43204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22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 in Liste zu Titel 2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04" y="1124744"/>
            <a:ext cx="8928992" cy="5184576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0" y="1124744"/>
            <a:ext cx="16196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1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 in Liste zu Titel 3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04" y="1124744"/>
            <a:ext cx="8928992" cy="5184576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0" y="981075"/>
            <a:ext cx="755576" cy="5757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2987824" y="4581128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0" y="5949280"/>
            <a:ext cx="611560" cy="494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>
            <a:off x="7562926" y="1115973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270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Listenfunktion beenden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04" y="1177660"/>
            <a:ext cx="8928992" cy="5112568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7020272" y="1556792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1619672" y="5085184"/>
            <a:ext cx="7200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37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bi-4x3">
  <a:themeElements>
    <a:clrScheme name="Benutzerdefiniert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A3010D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grau-4x3</Template>
  <TotalTime>0</TotalTime>
  <Words>1142</Words>
  <Application>Microsoft Office PowerPoint</Application>
  <PresentationFormat>Bildschirmpräsentation (4:3)</PresentationFormat>
  <Paragraphs>148</Paragraphs>
  <Slides>19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Candara</vt:lpstr>
      <vt:lpstr>Wingdings</vt:lpstr>
      <vt:lpstr>Stabi-4x3</vt:lpstr>
      <vt:lpstr>Übersicht</vt:lpstr>
      <vt:lpstr>Listenfunktion</vt:lpstr>
      <vt:lpstr>Listen erstellen über erweiterte Suche</vt:lpstr>
      <vt:lpstr>Suchergebnisse zur Bearbeitungsliste</vt:lpstr>
      <vt:lpstr>Suchergebnisse zur Bearbeitung</vt:lpstr>
      <vt:lpstr>Einzelne Titel einer Liste erschließen</vt:lpstr>
      <vt:lpstr>Weiter in Liste zu Titel 2</vt:lpstr>
      <vt:lpstr>Weiter in Liste zu Titel 3</vt:lpstr>
      <vt:lpstr>Listenfunktion beenden</vt:lpstr>
      <vt:lpstr>Ende Listenbearbeitung erweiterte Suche</vt:lpstr>
      <vt:lpstr>Listenfunktion: WinIBW-PPN-Listen erstellen</vt:lpstr>
      <vt:lpstr>Liste im DA-3 hochladen </vt:lpstr>
      <vt:lpstr>Gespeicherte WinIBW-Liste laden</vt:lpstr>
      <vt:lpstr>Gespeicherte WinIBW-Liste bearbeiten</vt:lpstr>
      <vt:lpstr>Liste im Bearbeitungsbildschirm</vt:lpstr>
      <vt:lpstr>Letzter Titel in Liste</vt:lpstr>
      <vt:lpstr>Liste löschen  oder       Liste leeren </vt:lpstr>
      <vt:lpstr>Möglichkeiten des Listenerstellens</vt:lpstr>
      <vt:lpstr>Einspielkontrolle im K10plus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</dc:title>
  <dc:creator>Kahl, Birgit</dc:creator>
  <cp:lastModifiedBy>Kahl, Birgit</cp:lastModifiedBy>
  <cp:revision>878</cp:revision>
  <cp:lastPrinted>2021-03-03T10:02:34Z</cp:lastPrinted>
  <dcterms:created xsi:type="dcterms:W3CDTF">2020-12-11T06:50:32Z</dcterms:created>
  <dcterms:modified xsi:type="dcterms:W3CDTF">2023-04-13T12:43:21Z</dcterms:modified>
</cp:coreProperties>
</file>