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1" r:id="rId2"/>
    <p:sldId id="337" r:id="rId3"/>
    <p:sldId id="338" r:id="rId4"/>
    <p:sldId id="346" r:id="rId5"/>
    <p:sldId id="344" r:id="rId6"/>
    <p:sldId id="342" r:id="rId7"/>
    <p:sldId id="340" r:id="rId8"/>
    <p:sldId id="339" r:id="rId9"/>
    <p:sldId id="345" r:id="rId10"/>
    <p:sldId id="301" r:id="rId11"/>
    <p:sldId id="302" r:id="rId12"/>
  </p:sldIdLst>
  <p:sldSz cx="9144000" cy="6858000" type="screen4x3"/>
  <p:notesSz cx="6889750" cy="100218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7606AD2E-4D51-4E85-B0A1-CF0BEBE22045}">
          <p14:sldIdLst>
            <p14:sldId id="311"/>
            <p14:sldId id="337"/>
            <p14:sldId id="338"/>
            <p14:sldId id="346"/>
            <p14:sldId id="344"/>
            <p14:sldId id="342"/>
            <p14:sldId id="340"/>
            <p14:sldId id="339"/>
          </p14:sldIdLst>
        </p14:section>
        <p14:section name="Abschnitt ohne Titel" id="{EC15DF89-1EEC-43A7-992A-6A9A16710451}">
          <p14:sldIdLst>
            <p14:sldId id="345"/>
            <p14:sldId id="301"/>
            <p14:sldId id="3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rgande, Martina" initials="PM" lastIdx="7" clrIdx="0">
    <p:extLst>
      <p:ext uri="{19B8F6BF-5375-455C-9EA6-DF929625EA0E}">
        <p15:presenceInfo xmlns:p15="http://schemas.microsoft.com/office/powerpoint/2012/main" userId="S-1-5-21-2025429265-507921405-1417001333-26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64091" autoAdjust="0"/>
  </p:normalViewPr>
  <p:slideViewPr>
    <p:cSldViewPr>
      <p:cViewPr varScale="1">
        <p:scale>
          <a:sx n="82" d="100"/>
          <a:sy n="82" d="100"/>
        </p:scale>
        <p:origin x="88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76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-15692"/>
    </p:cViewPr>
  </p:sorterViewPr>
  <p:notesViewPr>
    <p:cSldViewPr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5558" cy="502835"/>
          </a:xfrm>
          <a:prstGeom prst="rect">
            <a:avLst/>
          </a:prstGeom>
        </p:spPr>
        <p:txBody>
          <a:bodyPr vert="horz" lIns="92441" tIns="46221" rIns="92441" bIns="4622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902599" y="1"/>
            <a:ext cx="2985558" cy="502835"/>
          </a:xfrm>
          <a:prstGeom prst="rect">
            <a:avLst/>
          </a:prstGeom>
        </p:spPr>
        <p:txBody>
          <a:bodyPr vert="horz" lIns="92441" tIns="46221" rIns="92441" bIns="46221" rtlCol="0"/>
          <a:lstStyle>
            <a:lvl1pPr algn="r">
              <a:defRPr sz="1200"/>
            </a:lvl1pPr>
          </a:lstStyle>
          <a:p>
            <a:fld id="{A8968555-214C-4F7F-85A9-E67FA60504E1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519059"/>
            <a:ext cx="2985558" cy="502834"/>
          </a:xfrm>
          <a:prstGeom prst="rect">
            <a:avLst/>
          </a:prstGeom>
        </p:spPr>
        <p:txBody>
          <a:bodyPr vert="horz" lIns="92441" tIns="46221" rIns="92441" bIns="4622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902599" y="9519059"/>
            <a:ext cx="2985558" cy="502834"/>
          </a:xfrm>
          <a:prstGeom prst="rect">
            <a:avLst/>
          </a:prstGeom>
        </p:spPr>
        <p:txBody>
          <a:bodyPr vert="horz" lIns="92441" tIns="46221" rIns="92441" bIns="46221" rtlCol="0" anchor="b"/>
          <a:lstStyle>
            <a:lvl1pPr algn="r">
              <a:defRPr sz="1200"/>
            </a:lvl1pPr>
          </a:lstStyle>
          <a:p>
            <a:fld id="{70EFDCCB-2DAE-4F2B-81EA-63F1E83723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1854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85558" cy="501095"/>
          </a:xfrm>
          <a:prstGeom prst="rect">
            <a:avLst/>
          </a:prstGeom>
        </p:spPr>
        <p:txBody>
          <a:bodyPr vert="horz" lIns="92441" tIns="46221" rIns="92441" bIns="46221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2599" y="3"/>
            <a:ext cx="2985558" cy="501095"/>
          </a:xfrm>
          <a:prstGeom prst="rect">
            <a:avLst/>
          </a:prstGeom>
        </p:spPr>
        <p:txBody>
          <a:bodyPr vert="horz" lIns="92441" tIns="46221" rIns="92441" bIns="46221" rtlCol="0"/>
          <a:lstStyle>
            <a:lvl1pPr algn="r">
              <a:defRPr sz="1200"/>
            </a:lvl1pPr>
          </a:lstStyle>
          <a:p>
            <a:fld id="{1555EC40-D7C5-4589-871D-0AD6B94FED7B}" type="datetimeFigureOut">
              <a:rPr lang="de-DE" smtClean="0"/>
              <a:t>12.04.2023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2475"/>
            <a:ext cx="5010150" cy="3757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1" tIns="46221" rIns="92441" bIns="4622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976" y="4760401"/>
            <a:ext cx="5511800" cy="4509849"/>
          </a:xfrm>
          <a:prstGeom prst="rect">
            <a:avLst/>
          </a:prstGeom>
        </p:spPr>
        <p:txBody>
          <a:bodyPr vert="horz" lIns="92441" tIns="46221" rIns="92441" bIns="46221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519057"/>
            <a:ext cx="2985558" cy="501095"/>
          </a:xfrm>
          <a:prstGeom prst="rect">
            <a:avLst/>
          </a:prstGeom>
        </p:spPr>
        <p:txBody>
          <a:bodyPr vert="horz" lIns="92441" tIns="46221" rIns="92441" bIns="46221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2599" y="9519057"/>
            <a:ext cx="2985558" cy="501095"/>
          </a:xfrm>
          <a:prstGeom prst="rect">
            <a:avLst/>
          </a:prstGeom>
        </p:spPr>
        <p:txBody>
          <a:bodyPr vert="horz" lIns="92441" tIns="46221" rIns="92441" bIns="46221" rtlCol="0" anchor="b"/>
          <a:lstStyle>
            <a:lvl1pPr algn="r">
              <a:defRPr sz="1200"/>
            </a:lvl1pPr>
          </a:lstStyle>
          <a:p>
            <a:fld id="{DA76647C-6896-4862-8A9C-A249B6A0F0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287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6640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027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871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RVK-Notationen können durch</a:t>
            </a:r>
            <a:r>
              <a:rPr lang="de-DE" baseline="0" dirty="0" smtClean="0"/>
              <a:t> Blättern in der RVK-Hierarchie, durch direkte Suche einer Notation bzw. einer verbalen Benennung oder durch eine Suche im Register ermittelt werden.</a:t>
            </a:r>
          </a:p>
          <a:p>
            <a:endParaRPr lang="de-DE" dirty="0" smtClean="0"/>
          </a:p>
          <a:p>
            <a:r>
              <a:rPr lang="de-DE" dirty="0" smtClean="0"/>
              <a:t>Aktiver Reiter ist blau markiert.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488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030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4412">
              <a:defRPr/>
            </a:pPr>
            <a:r>
              <a:rPr lang="de-DE" baseline="0" dirty="0" smtClean="0">
                <a:sym typeface="Wingdings" panose="05000000000000000000" pitchFamily="2" charset="2"/>
              </a:rPr>
              <a:t>„Suche“ recherchiert nach Notationen und verbalen Benennungen, Bsp. „ </a:t>
            </a:r>
            <a:r>
              <a:rPr lang="de-DE" dirty="0" smtClean="0"/>
              <a:t>Sportsoziologie„</a:t>
            </a:r>
            <a:r>
              <a:rPr lang="de-DE" baseline="0" dirty="0" smtClean="0">
                <a:sym typeface="Wingdings" panose="05000000000000000000" pitchFamily="2" charset="2"/>
              </a:rPr>
              <a:t> und „</a:t>
            </a:r>
            <a:r>
              <a:rPr lang="de-DE" dirty="0" smtClean="0"/>
              <a:t>MS 6540 “ </a:t>
            </a:r>
            <a:r>
              <a:rPr lang="de-DE" baseline="0" dirty="0" smtClean="0">
                <a:sym typeface="Wingdings" panose="05000000000000000000" pitchFamily="2" charset="2"/>
              </a:rPr>
              <a:t>führen zum gleichen Ergebnis.</a:t>
            </a:r>
          </a:p>
          <a:p>
            <a:pPr defTabSz="924412">
              <a:defRPr/>
            </a:pPr>
            <a:r>
              <a:rPr lang="de-DE" baseline="0" dirty="0" smtClean="0">
                <a:sym typeface="Wingdings" panose="05000000000000000000" pitchFamily="2" charset="2"/>
              </a:rPr>
              <a:t>Wird verbal gesucht, werden RVK-Stellen gefunden, in denen der Suchbegriff in der Vorzugsbenennung vorkommt.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4193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aseline="0" dirty="0" smtClean="0">
                <a:sym typeface="Wingdings" panose="05000000000000000000" pitchFamily="2" charset="2"/>
              </a:rPr>
              <a:t>Achtung! Es gibt für verschiedene Notationen manchmal exakt die gleiche verbale Benennung. Bsp. „Pressefreiheit“ bei AP 29100 und BL 6280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542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Eine Suche mit der Notation MR 2100 ist ebenfalls möglich.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0" dirty="0" smtClean="0"/>
              <a:t>Durch Anklicken</a:t>
            </a:r>
            <a:r>
              <a:rPr lang="de-DE" b="0" baseline="0" dirty="0" smtClean="0"/>
              <a:t> der Notation werden Details in der Box „Info“ angezeigt. 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8209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244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aseline="0" dirty="0" smtClean="0">
                <a:sym typeface="Wingdings" panose="05000000000000000000" pitchFamily="2" charset="2"/>
              </a:rPr>
              <a:t>Mit der </a:t>
            </a:r>
            <a:r>
              <a:rPr lang="de-DE" baseline="0" dirty="0" err="1" smtClean="0">
                <a:sym typeface="Wingdings" panose="05000000000000000000" pitchFamily="2" charset="2"/>
              </a:rPr>
              <a:t>trunkierten</a:t>
            </a:r>
            <a:r>
              <a:rPr lang="de-DE" baseline="0" dirty="0" smtClean="0">
                <a:sym typeface="Wingdings" panose="05000000000000000000" pitchFamily="2" charset="2"/>
              </a:rPr>
              <a:t> Suche, d.h. einen Suchbegriff mit * </a:t>
            </a:r>
            <a:r>
              <a:rPr lang="de-DE" baseline="0" dirty="0" err="1" smtClean="0">
                <a:sym typeface="Wingdings" panose="05000000000000000000" pitchFamily="2" charset="2"/>
              </a:rPr>
              <a:t>trunkieren</a:t>
            </a:r>
            <a:r>
              <a:rPr lang="de-DE" baseline="0" dirty="0" smtClean="0">
                <a:sym typeface="Wingdings" panose="05000000000000000000" pitchFamily="2" charset="2"/>
              </a:rPr>
              <a:t> und mit ENTER abschicken, erhalte ich RVK-Stellen, in denen das Suchwort auch mit anderen Wortendungen vorkommt. Bsp. </a:t>
            </a:r>
            <a:r>
              <a:rPr lang="de-DE" baseline="0" dirty="0" err="1" smtClean="0">
                <a:sym typeface="Wingdings" panose="05000000000000000000" pitchFamily="2" charset="2"/>
              </a:rPr>
              <a:t>nachricht</a:t>
            </a:r>
            <a:r>
              <a:rPr lang="de-DE" baseline="0" dirty="0" smtClean="0">
                <a:sym typeface="Wingdings" panose="05000000000000000000" pitchFamily="2" charset="2"/>
              </a:rPr>
              <a:t>* + Enter! </a:t>
            </a:r>
          </a:p>
          <a:p>
            <a:pPr defTabSz="924412"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845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Autovervollständigung bei Eingabe!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0858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PPN 1813911576</a:t>
            </a:r>
            <a:r>
              <a:rPr lang="de-DE" baseline="0" dirty="0" smtClean="0"/>
              <a:t>: RVK noch nicht in der Erschließung vorhanden. Es gibt Vorschläge.</a:t>
            </a:r>
          </a:p>
          <a:p>
            <a:r>
              <a:rPr lang="de-DE" baseline="0" dirty="0" smtClean="0"/>
              <a:t>Aktiv demonstrieren, wie RVK-Vorschlag übernommen und exportiert werden kann.</a:t>
            </a:r>
          </a:p>
          <a:p>
            <a:endParaRPr lang="de-DE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aseline="0" dirty="0" smtClean="0"/>
              <a:t>Herkunft der SE-Daten als Bewertungshilfe siehe „i“ im blauen Kreis; dort finden Sie auch hierarchische Hinweise.</a:t>
            </a:r>
            <a:endParaRPr lang="de-DE" dirty="0" smtClean="0"/>
          </a:p>
          <a:p>
            <a:r>
              <a:rPr lang="de-DE" baseline="0" dirty="0" smtClean="0"/>
              <a:t>Hierarchie und weitere Infos zur Notation gibt es auch in der Info-Box.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76647C-6896-4862-8A9C-A249B6A0F0E9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233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790825"/>
            <a:ext cx="7772400" cy="8096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005064"/>
            <a:ext cx="6400800" cy="1633736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tangle 18"/>
          <p:cNvSpPr>
            <a:spLocks noChangeArrowheads="1"/>
          </p:cNvSpPr>
          <p:nvPr userDrawn="1"/>
        </p:nvSpPr>
        <p:spPr bwMode="auto">
          <a:xfrm>
            <a:off x="8316416" y="6409134"/>
            <a:ext cx="827584" cy="47625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 sz="2400">
              <a:latin typeface="Candara" pitchFamily="34" charset="0"/>
            </a:endParaRPr>
          </a:p>
        </p:txBody>
      </p:sp>
      <p:pic>
        <p:nvPicPr>
          <p:cNvPr id="9" name="Picture 12" descr="sub-logo-tran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596" y="179388"/>
            <a:ext cx="1192017" cy="801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5756"/>
            <a:ext cx="91440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671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285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1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454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91440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463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80729"/>
            <a:ext cx="7772400" cy="504056"/>
          </a:xfrm>
        </p:spPr>
        <p:txBody>
          <a:bodyPr anchor="ctr"/>
          <a:lstStyle>
            <a:lvl1pPr algn="l">
              <a:defRPr sz="2800" b="1" cap="all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1700808"/>
            <a:ext cx="7772400" cy="4608511"/>
          </a:xfrm>
        </p:spPr>
        <p:txBody>
          <a:bodyPr anchor="t"/>
          <a:lstStyle>
            <a:lvl1pPr marL="342900" indent="-342900" algn="l">
              <a:buFont typeface="Wingdings" pitchFamily="2" charset="2"/>
              <a:buChar char="Ü"/>
              <a:defRPr sz="20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Picture 12" descr="sub-logo-trans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596" y="179388"/>
            <a:ext cx="1192017" cy="801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8"/>
          <p:cNvSpPr>
            <a:spLocks noChangeArrowheads="1"/>
          </p:cNvSpPr>
          <p:nvPr userDrawn="1"/>
        </p:nvSpPr>
        <p:spPr bwMode="auto">
          <a:xfrm>
            <a:off x="8316416" y="6409134"/>
            <a:ext cx="827584" cy="47625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 sz="240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80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478539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13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772816"/>
            <a:ext cx="4040188" cy="43533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124744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041775" cy="43533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206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867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pic>
        <p:nvPicPr>
          <p:cNvPr id="5" name="Picture 2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7"/>
            <a:ext cx="9144000" cy="463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041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7380312" y="1010006"/>
            <a:ext cx="1763688" cy="5362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6923112" cy="707678"/>
          </a:xfrm>
        </p:spPr>
        <p:txBody>
          <a:bodyPr anchor="t"/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124744"/>
            <a:ext cx="6696744" cy="511256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380312" y="1039480"/>
            <a:ext cx="1763688" cy="5341848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Gerade Verbindung mit Pfeil 9"/>
          <p:cNvCxnSpPr/>
          <p:nvPr userDrawn="1"/>
        </p:nvCxnSpPr>
        <p:spPr>
          <a:xfrm>
            <a:off x="7380312" y="1010006"/>
            <a:ext cx="0" cy="5362776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 userDrawn="1"/>
        </p:nvCxnSpPr>
        <p:spPr>
          <a:xfrm>
            <a:off x="7380312" y="-18838"/>
            <a:ext cx="0" cy="101175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84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06C3A-E7FA-44CA-BD16-A8224558B247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Picture 2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" y="0"/>
            <a:ext cx="9144000" cy="463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78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91440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/>
          <p:cNvPicPr>
            <a:picLocks noChangeAspect="1" noChangeArrowheads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3975"/>
            <a:ext cx="9144000" cy="5688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</p:pic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0" y="6409134"/>
            <a:ext cx="9144000" cy="47625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 sz="2400">
              <a:latin typeface="Candara" pitchFamily="34" charset="0"/>
            </a:endParaRPr>
          </a:p>
        </p:txBody>
      </p:sp>
      <p:pic>
        <p:nvPicPr>
          <p:cNvPr id="10" name="Picture 14" descr="sub-logo-trans-weiss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8525" y="6458346"/>
            <a:ext cx="604838" cy="40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444218"/>
            <a:ext cx="87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Candara" pitchFamily="34" charset="0"/>
              </a:defRPr>
            </a:lvl1pPr>
          </a:lstStyle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866785" y="6444218"/>
            <a:ext cx="66517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Candara" pitchFamily="34" charset="0"/>
              </a:defRPr>
            </a:lvl1pPr>
          </a:lstStyle>
          <a:p>
            <a:r>
              <a:rPr lang="de-DE" smtClean="0"/>
              <a:t>Digitaler Assistent DA-3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348732" y="6448251"/>
            <a:ext cx="5040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Candara" pitchFamily="34" charset="0"/>
              </a:defRPr>
            </a:lvl1pPr>
          </a:lstStyle>
          <a:p>
            <a:fld id="{BAD06C3A-E7FA-44CA-BD16-A8224558B24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0136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800000"/>
          </a:solidFill>
          <a:latin typeface="Candar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800000"/>
        </a:buClr>
        <a:buFont typeface="Wingdings" pitchFamily="2" charset="2"/>
        <a:buChar char="n"/>
        <a:defRPr sz="2000" kern="12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800000"/>
        </a:buClr>
        <a:buFont typeface="Wingdings" pitchFamily="2" charset="2"/>
        <a:buChar char="n"/>
        <a:defRPr sz="2000" kern="1200">
          <a:solidFill>
            <a:schemeClr val="tx1"/>
          </a:solidFill>
          <a:latin typeface="Candar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n"/>
        <a:defRPr sz="1800" kern="1200">
          <a:solidFill>
            <a:schemeClr val="tx1"/>
          </a:solidFill>
          <a:latin typeface="Candar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n"/>
        <a:defRPr sz="1800" kern="1200">
          <a:solidFill>
            <a:schemeClr val="tx1"/>
          </a:solidFill>
          <a:latin typeface="Candar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n"/>
        <a:defRPr sz="1800" kern="1200">
          <a:solidFill>
            <a:schemeClr val="tx1"/>
          </a:solidFill>
          <a:latin typeface="Candar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Übersicht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4000" b="1" dirty="0" smtClean="0"/>
              <a:t>RVK-Vergabe im DA-3</a:t>
            </a:r>
          </a:p>
          <a:p>
            <a:pPr marL="0" indent="0">
              <a:buNone/>
            </a:pPr>
            <a:endParaRPr lang="de-DE" sz="2800" b="1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 smtClean="0"/>
              <a:t>Suchmöglichkeiten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 smtClean="0"/>
              <a:t>Vorschläge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 smtClean="0"/>
              <a:t>Bewertungshilfen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800" dirty="0" smtClean="0"/>
              <a:t>Exportieren</a:t>
            </a:r>
          </a:p>
          <a:p>
            <a:pPr>
              <a:buFont typeface="Arial" panose="020B0604020202020204" pitchFamily="34" charset="0"/>
              <a:buChar char="•"/>
            </a:pPr>
            <a:endParaRPr lang="de-DE" sz="2800" b="1" dirty="0" smtClean="0"/>
          </a:p>
          <a:p>
            <a:pPr marL="0" indent="0">
              <a:buNone/>
            </a:pPr>
            <a:endParaRPr lang="de-DE" sz="2800" b="1" dirty="0" smtClean="0"/>
          </a:p>
          <a:p>
            <a:pPr marL="0" indent="0">
              <a:buNone/>
            </a:pPr>
            <a:endParaRPr lang="de-DE" sz="2100" dirty="0" smtClean="0"/>
          </a:p>
          <a:p>
            <a:pPr>
              <a:buFont typeface="Wingdings" panose="05000000000000000000" pitchFamily="2" charset="2"/>
              <a:buChar char="§"/>
            </a:pPr>
            <a:endParaRPr lang="de-DE" sz="2100" dirty="0" smtClean="0"/>
          </a:p>
          <a:p>
            <a:pPr marL="0" indent="0">
              <a:buNone/>
            </a:pPr>
            <a:endParaRPr lang="de-DE" sz="2100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107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Auswahl von SE-Merkmalen und Export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Auswahl z.B. einer RVK-Notation durch </a:t>
            </a:r>
            <a:r>
              <a:rPr lang="de-DE" sz="2800" b="1" dirty="0" smtClean="0">
                <a:solidFill>
                  <a:srgbClr val="00B050"/>
                </a:solidFill>
              </a:rPr>
              <a:t>+</a:t>
            </a:r>
          </a:p>
          <a:p>
            <a:pPr>
              <a:buFont typeface="Arial" panose="020B0604020202020204" pitchFamily="34" charset="0"/>
              <a:buChar char="•"/>
            </a:pP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Dadurch Übernahme in Box „Erschließung“</a:t>
            </a:r>
          </a:p>
          <a:p>
            <a:pPr>
              <a:buFont typeface="Arial" panose="020B0604020202020204" pitchFamily="34" charset="0"/>
              <a:buChar char="•"/>
            </a:pP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Löschen </a:t>
            </a:r>
            <a:r>
              <a:rPr lang="de-DE" dirty="0"/>
              <a:t>einer selbst vergebenen </a:t>
            </a:r>
            <a:r>
              <a:rPr lang="de-DE" dirty="0" smtClean="0"/>
              <a:t>RVK-Notation </a:t>
            </a:r>
            <a:r>
              <a:rPr lang="de-DE" dirty="0"/>
              <a:t>aus </a:t>
            </a:r>
            <a:r>
              <a:rPr lang="de-DE" dirty="0" smtClean="0"/>
              <a:t>Box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  „</a:t>
            </a:r>
            <a:r>
              <a:rPr lang="de-DE" dirty="0"/>
              <a:t>Erschließung“ durch  </a:t>
            </a:r>
            <a:r>
              <a:rPr lang="de-DE" sz="2400" b="1" dirty="0">
                <a:solidFill>
                  <a:srgbClr val="FF0000"/>
                </a:solidFill>
              </a:rPr>
              <a:t>-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Export der ausgewählten Sacherschließungsmerkmale durch </a:t>
            </a:r>
            <a:endParaRPr lang="de-DE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de-DE" sz="2400" b="1" dirty="0">
                <a:solidFill>
                  <a:srgbClr val="FF0000"/>
                </a:solidFill>
              </a:rPr>
              <a:t> </a:t>
            </a:r>
            <a:r>
              <a:rPr lang="de-DE" sz="2400" b="1" dirty="0" smtClean="0">
                <a:solidFill>
                  <a:srgbClr val="FF0000"/>
                </a:solidFill>
              </a:rPr>
              <a:t>    </a:t>
            </a:r>
            <a:r>
              <a:rPr lang="de-DE" dirty="0" smtClean="0"/>
              <a:t>(rechts oben)</a:t>
            </a:r>
            <a:endParaRPr lang="de-DE" dirty="0"/>
          </a:p>
          <a:p>
            <a:endParaRPr lang="de-DE" sz="28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1643" y="4437112"/>
            <a:ext cx="1275077" cy="354506"/>
          </a:xfrm>
          <a:prstGeom prst="rect">
            <a:avLst/>
          </a:prstGeom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57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Reihenfolge der RVK-Notationen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Für eine gewünschte Reihenfolge müssen die RVK-Notationen </a:t>
            </a:r>
            <a:r>
              <a:rPr lang="de-DE" smtClean="0"/>
              <a:t>entsprechend einzeln in </a:t>
            </a:r>
            <a:r>
              <a:rPr lang="de-DE" dirty="0" smtClean="0"/>
              <a:t>die Erschließungsbox übernommen werden.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In dieser Reihenfolge erscheinen sie auch im Katalog (K10plus).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Ergänzung einer RVK zu bereits vorhandenen ist nur an letzter Stelle möglich.</a:t>
            </a:r>
          </a:p>
          <a:p>
            <a:pPr>
              <a:buFont typeface="Arial" panose="020B0604020202020204" pitchFamily="34" charset="0"/>
              <a:buChar char="•"/>
            </a:pP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Bei Übertragung der RVK-Notationen aus der Box </a:t>
            </a:r>
            <a:r>
              <a:rPr lang="de-DE" dirty="0" err="1" smtClean="0"/>
              <a:t>Scratchpad</a:t>
            </a:r>
            <a:r>
              <a:rPr lang="de-DE" dirty="0" smtClean="0"/>
              <a:t> werden diese automatisch </a:t>
            </a:r>
            <a:r>
              <a:rPr lang="de-DE" dirty="0"/>
              <a:t>alphanumerisch sortiert.</a:t>
            </a:r>
          </a:p>
          <a:p>
            <a:pPr>
              <a:buFont typeface="Arial" panose="020B0604020202020204" pitchFamily="34" charset="0"/>
              <a:buChar char="•"/>
            </a:pP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Im DA-3 keine Veränderung der Reihenfolge möglich, nur im CBS.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808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RVK-Suche</a:t>
            </a:r>
            <a:endParaRPr lang="de-DE" dirty="0"/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25140" y="1094955"/>
            <a:ext cx="6010275" cy="2705100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4" y="4503014"/>
            <a:ext cx="6029325" cy="843076"/>
          </a:xfrm>
          <a:prstGeom prst="rect">
            <a:avLst/>
          </a:prstGeom>
        </p:spPr>
      </p:pic>
      <p:sp>
        <p:nvSpPr>
          <p:cNvPr id="9" name="Pfeil nach rechts 8"/>
          <p:cNvSpPr/>
          <p:nvPr/>
        </p:nvSpPr>
        <p:spPr>
          <a:xfrm>
            <a:off x="179512" y="2149268"/>
            <a:ext cx="1152128" cy="43204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Pfeil nach unten 9"/>
          <p:cNvSpPr/>
          <p:nvPr/>
        </p:nvSpPr>
        <p:spPr>
          <a:xfrm>
            <a:off x="1882933" y="3973859"/>
            <a:ext cx="484632" cy="7768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Pfeil nach unten 10"/>
          <p:cNvSpPr/>
          <p:nvPr/>
        </p:nvSpPr>
        <p:spPr>
          <a:xfrm>
            <a:off x="3878437" y="3941195"/>
            <a:ext cx="484632" cy="80955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unten 11"/>
          <p:cNvSpPr/>
          <p:nvPr/>
        </p:nvSpPr>
        <p:spPr>
          <a:xfrm>
            <a:off x="5873941" y="3973859"/>
            <a:ext cx="498259" cy="7768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Ellipse 2"/>
          <p:cNvSpPr/>
          <p:nvPr/>
        </p:nvSpPr>
        <p:spPr>
          <a:xfrm>
            <a:off x="1042074" y="4329209"/>
            <a:ext cx="840859" cy="52515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0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RVK: Reiter Hierarchie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Hierarchie ermöglicht Browsen in den RVK-Klassen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Untergruppen lassen sich auf- oder zuklappen</a:t>
            </a:r>
          </a:p>
          <a:p>
            <a:pPr>
              <a:buFont typeface="Arial" panose="020B0604020202020204" pitchFamily="34" charset="0"/>
              <a:buChar char="•"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293" y="2046565"/>
            <a:ext cx="6038850" cy="4190747"/>
          </a:xfrm>
          <a:prstGeom prst="rect">
            <a:avLst/>
          </a:prstGeom>
        </p:spPr>
      </p:pic>
      <p:sp>
        <p:nvSpPr>
          <p:cNvPr id="10" name="Pfeil nach links 9"/>
          <p:cNvSpPr/>
          <p:nvPr/>
        </p:nvSpPr>
        <p:spPr>
          <a:xfrm>
            <a:off x="6439145" y="4365104"/>
            <a:ext cx="1230326" cy="474033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Pfeil nach unten 10"/>
          <p:cNvSpPr/>
          <p:nvPr/>
        </p:nvSpPr>
        <p:spPr>
          <a:xfrm>
            <a:off x="6167511" y="1758880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47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RVK-Reiter Suche 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412776"/>
            <a:ext cx="6038850" cy="120015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90" y="3573016"/>
            <a:ext cx="6038850" cy="1438275"/>
          </a:xfrm>
          <a:prstGeom prst="rect">
            <a:avLst/>
          </a:prstGeom>
        </p:spPr>
      </p:pic>
      <p:sp>
        <p:nvSpPr>
          <p:cNvPr id="9" name="Pfeil nach rechts 8"/>
          <p:cNvSpPr/>
          <p:nvPr/>
        </p:nvSpPr>
        <p:spPr>
          <a:xfrm>
            <a:off x="0" y="1844824"/>
            <a:ext cx="656894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Pfeil nach rechts 9"/>
          <p:cNvSpPr/>
          <p:nvPr/>
        </p:nvSpPr>
        <p:spPr>
          <a:xfrm>
            <a:off x="0" y="4005064"/>
            <a:ext cx="627228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59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RVK-Suche mit Notation/Benennung</a:t>
            </a:r>
            <a:endParaRPr lang="de-DE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52575" y="1484784"/>
            <a:ext cx="6038850" cy="1247775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2575" y="3578536"/>
            <a:ext cx="6038850" cy="134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92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Verbale RVK-Suche + RVK-Info</a:t>
            </a:r>
            <a:endParaRPr lang="de-DE" dirty="0"/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844824"/>
            <a:ext cx="8229600" cy="2343015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0037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RVK-Reiter Suche - </a:t>
            </a:r>
            <a:r>
              <a:rPr lang="de-DE" dirty="0" err="1" smtClean="0"/>
              <a:t>trunkiert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	</a:t>
            </a:r>
            <a:br>
              <a:rPr lang="de-DE" dirty="0" smtClean="0"/>
            </a:br>
            <a:r>
              <a:rPr lang="de-DE" dirty="0" smtClean="0"/>
              <a:t>		</a:t>
            </a:r>
          </a:p>
          <a:p>
            <a:pPr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420" y="1412776"/>
            <a:ext cx="6038850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42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RVK-Reiter Register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Suche  im Register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844824"/>
            <a:ext cx="6038850" cy="334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87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RVK fehlt in der TA – Vorschläge im DA-3  </a:t>
            </a:r>
            <a:endParaRPr lang="de-DE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340768"/>
            <a:ext cx="8229600" cy="4608512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12./13.4.2023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Digitaler Assistent DA-3</a:t>
            </a:r>
            <a:endParaRPr lang="de-DE"/>
          </a:p>
        </p:txBody>
      </p:sp>
      <p:sp>
        <p:nvSpPr>
          <p:cNvPr id="9" name="Pfeil nach rechts 8"/>
          <p:cNvSpPr/>
          <p:nvPr/>
        </p:nvSpPr>
        <p:spPr>
          <a:xfrm>
            <a:off x="2195736" y="4653136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Pfeil nach links 9"/>
          <p:cNvSpPr/>
          <p:nvPr/>
        </p:nvSpPr>
        <p:spPr>
          <a:xfrm>
            <a:off x="6516216" y="4797152"/>
            <a:ext cx="978408" cy="43204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/>
          <p:nvPr/>
        </p:nvSpPr>
        <p:spPr>
          <a:xfrm>
            <a:off x="5076056" y="4797152"/>
            <a:ext cx="914400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5076056" y="5343103"/>
            <a:ext cx="914400" cy="3181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79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bi-4x3">
  <a:themeElements>
    <a:clrScheme name="Benutzerdefiniert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36C09"/>
      </a:hlink>
      <a:folHlink>
        <a:srgbClr val="A3010D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grau-4x3</Template>
  <TotalTime>0</TotalTime>
  <Words>474</Words>
  <Application>Microsoft Office PowerPoint</Application>
  <PresentationFormat>Bildschirmpräsentation (4:3)</PresentationFormat>
  <Paragraphs>96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Candara</vt:lpstr>
      <vt:lpstr>Wingdings</vt:lpstr>
      <vt:lpstr>Stabi-4x3</vt:lpstr>
      <vt:lpstr>Übersicht</vt:lpstr>
      <vt:lpstr>RVK-Suche</vt:lpstr>
      <vt:lpstr>RVK: Reiter Hierarchie</vt:lpstr>
      <vt:lpstr>RVK-Reiter Suche  </vt:lpstr>
      <vt:lpstr>RVK-Suche mit Notation/Benennung</vt:lpstr>
      <vt:lpstr>Verbale RVK-Suche + RVK-Info</vt:lpstr>
      <vt:lpstr>RVK-Reiter Suche - trunkiert</vt:lpstr>
      <vt:lpstr>RVK-Reiter Register</vt:lpstr>
      <vt:lpstr>RVK fehlt in der TA – Vorschläge im DA-3  </vt:lpstr>
      <vt:lpstr>Auswahl von SE-Merkmalen und Export</vt:lpstr>
      <vt:lpstr>Reihenfolge der RVK-Notationen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</dc:title>
  <dc:creator>Kahl, Birgit</dc:creator>
  <cp:lastModifiedBy>Kahl, Birgit</cp:lastModifiedBy>
  <cp:revision>883</cp:revision>
  <cp:lastPrinted>2021-03-03T10:02:34Z</cp:lastPrinted>
  <dcterms:created xsi:type="dcterms:W3CDTF">2020-12-11T06:50:32Z</dcterms:created>
  <dcterms:modified xsi:type="dcterms:W3CDTF">2023-04-12T06:37:55Z</dcterms:modified>
</cp:coreProperties>
</file>