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303" r:id="rId5"/>
    <p:sldId id="300" r:id="rId6"/>
    <p:sldId id="276" r:id="rId7"/>
    <p:sldId id="273" r:id="rId8"/>
    <p:sldId id="274" r:id="rId9"/>
    <p:sldId id="287" r:id="rId10"/>
    <p:sldId id="275" r:id="rId11"/>
    <p:sldId id="301" r:id="rId12"/>
    <p:sldId id="297" r:id="rId13"/>
    <p:sldId id="298" r:id="rId14"/>
    <p:sldId id="277" r:id="rId15"/>
    <p:sldId id="299" r:id="rId16"/>
    <p:sldId id="288" r:id="rId17"/>
    <p:sldId id="304" r:id="rId18"/>
    <p:sldId id="307" r:id="rId19"/>
    <p:sldId id="309" r:id="rId20"/>
    <p:sldId id="310" r:id="rId21"/>
    <p:sldId id="284" r:id="rId22"/>
    <p:sldId id="280" r:id="rId23"/>
    <p:sldId id="281" r:id="rId24"/>
    <p:sldId id="283" r:id="rId25"/>
    <p:sldId id="302" r:id="rId26"/>
    <p:sldId id="306" r:id="rId27"/>
    <p:sldId id="278" r:id="rId28"/>
    <p:sldId id="295" r:id="rId29"/>
    <p:sldId id="296" r:id="rId30"/>
    <p:sldId id="285" r:id="rId31"/>
    <p:sldId id="312" r:id="rId32"/>
    <p:sldId id="311" r:id="rId33"/>
    <p:sldId id="293" r:id="rId34"/>
    <p:sldId id="294" r:id="rId35"/>
    <p:sldId id="291" r:id="rId36"/>
    <p:sldId id="289" r:id="rId37"/>
    <p:sldId id="292" r:id="rId38"/>
    <p:sldId id="265" r:id="rId39"/>
    <p:sldId id="267" r:id="rId40"/>
    <p:sldId id="269" r:id="rId41"/>
    <p:sldId id="268" r:id="rId42"/>
    <p:sldId id="272" r:id="rId43"/>
    <p:sldId id="271" r:id="rId44"/>
    <p:sldId id="305" r:id="rId45"/>
    <p:sldId id="263" r:id="rId46"/>
    <p:sldId id="282" r:id="rId47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3980" autoAdjust="0"/>
  </p:normalViewPr>
  <p:slideViewPr>
    <p:cSldViewPr>
      <p:cViewPr varScale="1">
        <p:scale>
          <a:sx n="116" d="100"/>
          <a:sy n="116" d="100"/>
        </p:scale>
        <p:origin x="1446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EC40-D7C5-4589-871D-0AD6B94FED7B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647C-6896-4862-8A9C-A249B6A0F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Public-Key_Cryptography_Standard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.wikipedia.org/wiki/RSA_Security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lin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roadcom.com/" TargetMode="External"/><Relationship Id="rId5" Type="http://schemas.openxmlformats.org/officeDocument/2006/relationships/hyperlink" Target="https://www.mediatek.com/" TargetMode="External"/><Relationship Id="rId4" Type="http://schemas.openxmlformats.org/officeDocument/2006/relationships/hyperlink" Target="https://www.realtek.com/e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link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roadcom.com/" TargetMode="External"/><Relationship Id="rId5" Type="http://schemas.openxmlformats.org/officeDocument/2006/relationships/hyperlink" Target="https://www.mediatek.com/" TargetMode="External"/><Relationship Id="rId4" Type="http://schemas.openxmlformats.org/officeDocument/2006/relationships/hyperlink" Target="https://www.realtek.com/en/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Ich werde immer wieder</a:t>
            </a:r>
            <a:r>
              <a:rPr lang="de-DE" baseline="0" dirty="0" smtClean="0"/>
              <a:t> ein paar grundsätzlich Erläuterungen einführen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91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Moderne mobile Geräte ändern regelmäßig</a:t>
            </a:r>
            <a:r>
              <a:rPr lang="de-DE" baseline="0" dirty="0" smtClean="0"/>
              <a:t> die MAC-Adresse um das zu verhindern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Man kann das mit dem </a:t>
            </a:r>
            <a:r>
              <a:rPr lang="de-DE" baseline="0" dirty="0" err="1" smtClean="0"/>
              <a:t>Program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tshark</a:t>
            </a:r>
            <a:r>
              <a:rPr lang="de-DE" baseline="0" dirty="0" smtClean="0"/>
              <a:t> machen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67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Werde ich in jedem Laden dieser Kette erkannt?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- Bildquelle: https://www.mirame.net/en/retail-wifi-tracking-en/, 04.07.22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53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Schwank aus</a:t>
            </a:r>
            <a:r>
              <a:rPr lang="de-DE" baseline="0" dirty="0" smtClean="0"/>
              <a:t> der Jugend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09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Einwegfunktion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Gleiche</a:t>
            </a:r>
            <a:r>
              <a:rPr lang="de-DE" baseline="0" dirty="0" smtClean="0"/>
              <a:t> Zeichenketten generieren immer gleichen </a:t>
            </a:r>
            <a:r>
              <a:rPr lang="de-DE" baseline="0" dirty="0" err="1" smtClean="0"/>
              <a:t>Hashes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1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PMK steckt im EAPOL-Paket und ist nötig für Entschlüsselung des WLANs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702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err="1" smtClean="0"/>
              <a:t>Hausmeisterschlüsselbung</a:t>
            </a:r>
            <a:endParaRPr lang="en-US" b="1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PBKDF2</a:t>
            </a:r>
            <a:r>
              <a:rPr lang="en-US" dirty="0" smtClean="0"/>
              <a:t> (</a:t>
            </a:r>
            <a:r>
              <a:rPr lang="en-US" b="1" dirty="0" smtClean="0"/>
              <a:t>Password-Based Key Derivation Function 2</a:t>
            </a:r>
            <a:r>
              <a:rPr lang="en-US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="1" dirty="0" smtClean="0"/>
              <a:t>PBKDF2 </a:t>
            </a:r>
            <a:r>
              <a:rPr lang="en-US" b="1" dirty="0" err="1" smtClean="0"/>
              <a:t>genormte</a:t>
            </a:r>
            <a:r>
              <a:rPr lang="en-US" b="1" dirty="0" smtClean="0"/>
              <a:t> </a:t>
            </a:r>
            <a:r>
              <a:rPr lang="en-US" b="1" dirty="0" err="1" smtClean="0"/>
              <a:t>Funktion</a:t>
            </a:r>
            <a:r>
              <a:rPr lang="en-US" b="1" dirty="0" smtClean="0"/>
              <a:t> um </a:t>
            </a:r>
            <a:r>
              <a:rPr lang="en-US" b="1" dirty="0" err="1" smtClean="0"/>
              <a:t>aus</a:t>
            </a:r>
            <a:r>
              <a:rPr lang="en-US" b="1" dirty="0" smtClean="0"/>
              <a:t> </a:t>
            </a:r>
            <a:r>
              <a:rPr lang="en-US" b="1" dirty="0" err="1" smtClean="0"/>
              <a:t>einem</a:t>
            </a:r>
            <a:r>
              <a:rPr lang="en-US" b="1" dirty="0" smtClean="0"/>
              <a:t> </a:t>
            </a:r>
            <a:r>
              <a:rPr lang="en-US" b="1" dirty="0" err="1" smtClean="0"/>
              <a:t>Passwort</a:t>
            </a:r>
            <a:r>
              <a:rPr lang="en-US" b="1" dirty="0" smtClean="0"/>
              <a:t> </a:t>
            </a:r>
            <a:r>
              <a:rPr lang="en-US" b="1" dirty="0" err="1" smtClean="0"/>
              <a:t>einen</a:t>
            </a:r>
            <a:r>
              <a:rPr lang="en-US" b="1" dirty="0" smtClean="0"/>
              <a:t> </a:t>
            </a:r>
            <a:r>
              <a:rPr lang="en-US" b="1" dirty="0" err="1" smtClean="0"/>
              <a:t>Schlüssel</a:t>
            </a:r>
            <a:r>
              <a:rPr lang="en-US" b="1" dirty="0" smtClean="0"/>
              <a:t> </a:t>
            </a:r>
            <a:r>
              <a:rPr lang="en-US" b="1" dirty="0" err="1" smtClean="0"/>
              <a:t>abzuleiten</a:t>
            </a:r>
            <a:r>
              <a:rPr lang="en-US" b="1" dirty="0" smtClean="0"/>
              <a:t>. (</a:t>
            </a:r>
            <a:r>
              <a:rPr lang="de-DE" dirty="0" smtClean="0"/>
              <a:t>Bestandteil der </a:t>
            </a:r>
            <a:r>
              <a:rPr lang="de-DE" i="1" dirty="0" smtClean="0">
                <a:hlinkClick r:id="rId3" tooltip="Public-Key Cryptography Standards"/>
              </a:rPr>
              <a:t>Public-Key </a:t>
            </a:r>
            <a:r>
              <a:rPr lang="de-DE" i="1" dirty="0" err="1" smtClean="0">
                <a:hlinkClick r:id="rId3" tooltip="Public-Key Cryptography Standards"/>
              </a:rPr>
              <a:t>Cryptography</a:t>
            </a:r>
            <a:r>
              <a:rPr lang="de-DE" i="1" dirty="0" smtClean="0">
                <a:hlinkClick r:id="rId3" tooltip="Public-Key Cryptography Standards"/>
              </a:rPr>
              <a:t> Standards</a:t>
            </a:r>
            <a:r>
              <a:rPr lang="de-DE" dirty="0" smtClean="0"/>
              <a:t> der </a:t>
            </a:r>
            <a:r>
              <a:rPr lang="de-DE" dirty="0" smtClean="0">
                <a:hlinkClick r:id="rId4" tooltip="RSA Security"/>
              </a:rPr>
              <a:t>RSA-Laboratorien</a:t>
            </a:r>
            <a:r>
              <a:rPr lang="de-DE" dirty="0" smtClean="0"/>
              <a:t> )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PTK ist für die </a:t>
            </a:r>
            <a:r>
              <a:rPr lang="de-DE" dirty="0" err="1" smtClean="0"/>
              <a:t>Unicast</a:t>
            </a:r>
            <a:r>
              <a:rPr lang="de-DE" dirty="0" smtClean="0"/>
              <a:t>-Kommunikation notwendig, also Nachrichten zwischen Access Point und Client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Pairwise</a:t>
            </a:r>
            <a:r>
              <a:rPr lang="de-DE" dirty="0" smtClean="0"/>
              <a:t> Master Key (PMK)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Die MIC ist vergleichbar mit unseren Signaturen für E-Mails, sie soll die Authentizität und Korrektheit der übermittelten Daten gewährleisten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MIC wird vom </a:t>
            </a:r>
            <a:r>
              <a:rPr lang="de-DE" dirty="0" err="1" smtClean="0"/>
              <a:t>Supplicant</a:t>
            </a:r>
            <a:r>
              <a:rPr lang="de-DE" dirty="0" smtClean="0"/>
              <a:t> erzeugt (Message </a:t>
            </a:r>
            <a:r>
              <a:rPr lang="de-DE" dirty="0" err="1" smtClean="0"/>
              <a:t>Integrity</a:t>
            </a:r>
            <a:r>
              <a:rPr lang="de-DE" dirty="0" smtClean="0"/>
              <a:t> Check)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508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4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WPS-</a:t>
            </a:r>
            <a:r>
              <a:rPr lang="de-DE" dirty="0" err="1" smtClean="0"/>
              <a:t>PushButtonConfiguration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Man müsste alles mitschneiden</a:t>
            </a:r>
            <a:r>
              <a:rPr lang="de-DE" baseline="0" dirty="0" smtClean="0"/>
              <a:t> und hoffen, dass mal jemand drückt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https://www.elektronik-kompendium.de/sites/net/1801211.htm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729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Wörterbucht: Es gibt eine Reihe von Standardpins der Hersteller,</a:t>
            </a:r>
            <a:r>
              <a:rPr lang="de-DE" baseline="0" dirty="0" smtClean="0"/>
              <a:t> stehen meist auf der Rückseite des Routers drauf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Das Problem wurde inzwischen bei vielen Routern behoben</a:t>
            </a:r>
          </a:p>
          <a:p>
            <a:pPr marL="628650" lvl="1" indent="-171450">
              <a:buFontTx/>
              <a:buChar char="-"/>
            </a:pPr>
            <a:r>
              <a:rPr lang="de-DE" baseline="0" dirty="0" smtClean="0"/>
              <a:t>Update?</a:t>
            </a:r>
          </a:p>
          <a:p>
            <a:pPr marL="628650" lvl="1" indent="-171450">
              <a:buFontTx/>
              <a:buChar char="-"/>
            </a:pPr>
            <a:r>
              <a:rPr lang="de-DE" baseline="0" dirty="0" smtClean="0"/>
              <a:t>Neues Gerät!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29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https://www.elektronik-kompendium.de/sites/net/2101111.htm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Router</a:t>
            </a:r>
            <a:r>
              <a:rPr lang="de-DE" baseline="0" dirty="0" smtClean="0"/>
              <a:t> müssen Chips von: </a:t>
            </a:r>
            <a:r>
              <a:rPr lang="en-US" dirty="0" err="1" smtClean="0">
                <a:hlinkClick r:id="rId3"/>
              </a:rPr>
              <a:t>Ralink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Realtek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MediaTek</a:t>
            </a:r>
            <a:r>
              <a:rPr lang="en-US" dirty="0" smtClean="0">
                <a:hlinkClick r:id="rId5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hlinkClick r:id="rId6"/>
              </a:rPr>
              <a:t>Broadcom</a:t>
            </a:r>
            <a:r>
              <a:rPr lang="en-US" dirty="0" smtClean="0"/>
              <a:t> (rand() </a:t>
            </a:r>
            <a:r>
              <a:rPr lang="en-US" dirty="0" err="1" smtClean="0"/>
              <a:t>aus</a:t>
            </a:r>
            <a:r>
              <a:rPr lang="en-US" dirty="0" smtClean="0"/>
              <a:t> C). </a:t>
            </a:r>
            <a:r>
              <a:rPr lang="en-US" dirty="0" err="1" smtClean="0"/>
              <a:t>Haben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- http://archive.hack.lu/2014/Hacklu2014_offline_bruteforce_attack_on_wps.pdf</a:t>
            </a: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33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IOT – Internet </a:t>
            </a:r>
            <a:r>
              <a:rPr lang="de-DE" dirty="0" err="1" smtClean="0"/>
              <a:t>of</a:t>
            </a:r>
            <a:r>
              <a:rPr lang="de-DE" dirty="0" smtClean="0"/>
              <a:t> Things (Kühlschrank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usw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21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https://www.elektronik-kompendium.de/sites/net/2101111.htm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Router</a:t>
            </a:r>
            <a:r>
              <a:rPr lang="de-DE" baseline="0" dirty="0" smtClean="0"/>
              <a:t> müssen Chips von: </a:t>
            </a:r>
            <a:r>
              <a:rPr lang="en-US" dirty="0" err="1" smtClean="0">
                <a:hlinkClick r:id="rId3"/>
              </a:rPr>
              <a:t>Ralink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Realtek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MediaTek</a:t>
            </a:r>
            <a:r>
              <a:rPr lang="en-US" dirty="0" smtClean="0">
                <a:hlinkClick r:id="rId5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hlinkClick r:id="rId6"/>
              </a:rPr>
              <a:t>Broadcom</a:t>
            </a:r>
            <a:r>
              <a:rPr lang="en-US" dirty="0" smtClean="0"/>
              <a:t>. </a:t>
            </a:r>
            <a:r>
              <a:rPr lang="en-US" dirty="0" err="1" smtClean="0"/>
              <a:t>haben</a:t>
            </a: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573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V verbose </a:t>
            </a:r>
            <a:r>
              <a:rPr lang="de-DE" dirty="0" smtClean="0">
                <a:sym typeface="Wingdings" panose="05000000000000000000" pitchFamily="2" charset="2"/>
              </a:rPr>
              <a:t> zeigt</a:t>
            </a:r>
            <a:r>
              <a:rPr lang="de-DE" baseline="0" dirty="0" smtClean="0">
                <a:sym typeface="Wingdings" panose="05000000000000000000" pitchFamily="2" charset="2"/>
              </a:rPr>
              <a:t> mehr kritische Warnungen an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K </a:t>
            </a:r>
            <a:r>
              <a:rPr lang="de-DE" baseline="0" dirty="0" err="1" smtClean="0">
                <a:sym typeface="Wingdings" panose="05000000000000000000" pitchFamily="2" charset="2"/>
              </a:rPr>
              <a:t>Pixie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Dust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F: </a:t>
            </a:r>
            <a:r>
              <a:rPr lang="de-DE" baseline="0" dirty="0" err="1" smtClean="0">
                <a:sym typeface="Wingdings" panose="05000000000000000000" pitchFamily="2" charset="2"/>
              </a:rPr>
              <a:t>disable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channel-Hobbing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45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DoS</a:t>
            </a:r>
            <a:r>
              <a:rPr lang="de-DE" dirty="0" smtClean="0"/>
              <a:t> – </a:t>
            </a:r>
            <a:r>
              <a:rPr lang="de-DE" dirty="0" err="1" smtClean="0"/>
              <a:t>Denial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Service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Service nicht verfügbare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https://www.ip-insider.de/was-sind-protected-management-frames-pmf-80211w-a-780737/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https://x4bx54.medium.com/use-802-11w-or-wpa3-to-prevent-de-authentication-attacks-in-your-wi-fi-network-4ce63ab20033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121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https://www.acrylicwifi.com/en/blog/hidden-ssid-wifi-how-to-know-name-of-network-without-ssid/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31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52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Übergangsmodus von WPA3 bleibt anfällig für Wörterbuchangriffe. In diesem Modus kann ein WPA3-fähiger Zugriffspunkt Verbindungen von WPA2- und WPA3-Clientgeräten akzeptieren. Wenn ein Angreifer mithilfe eines Man-in-</a:t>
            </a:r>
            <a:r>
              <a:rPr lang="de-DE" dirty="0" err="1" smtClean="0"/>
              <a:t>the</a:t>
            </a:r>
            <a:r>
              <a:rPr lang="de-DE" dirty="0" smtClean="0"/>
              <a:t>-</a:t>
            </a:r>
            <a:r>
              <a:rPr lang="de-DE" dirty="0" err="1" smtClean="0"/>
              <a:t>Middle</a:t>
            </a:r>
            <a:r>
              <a:rPr lang="de-DE" dirty="0" smtClean="0"/>
              <a:t>-Angriffs die </a:t>
            </a:r>
            <a:r>
              <a:rPr lang="de-DE" dirty="0" err="1" smtClean="0"/>
              <a:t>Beacons</a:t>
            </a:r>
            <a:r>
              <a:rPr lang="de-DE" dirty="0" smtClean="0"/>
              <a:t> eines WPA3-fähigen Zugriffspunkts modifiziert, um den Client so zu täuschen, als es sei er ein WPA2-Zugriffspunkt, erkennt der Client während des vierseitigen WPA2-Handshakes die Anomalie und bricht die Übertragung ab. Während des Handshakes werden jedoch genügend Frames gesendet, sodass der Angreifer einen Wörterbuchangriff ausführen kann. Darüber hinaus entdeckten die Forscher "implementierungsspezifische </a:t>
            </a:r>
            <a:r>
              <a:rPr lang="de-DE" dirty="0" err="1" smtClean="0"/>
              <a:t>Downgrade</a:t>
            </a:r>
            <a:r>
              <a:rPr lang="de-DE" dirty="0" smtClean="0"/>
              <a:t>-Angriffe, wenn ein Client sich nicht automatisch mit einem zuvor verwendeten WPA3-Netzwerk verbindet.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 smtClean="0"/>
              <a:t>Evil-Twin</a:t>
            </a:r>
            <a:r>
              <a:rPr lang="de-DE" dirty="0" smtClean="0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Opfer will Verbindung zu</a:t>
            </a:r>
            <a:r>
              <a:rPr lang="de-DE" baseline="0" dirty="0" smtClean="0"/>
              <a:t> WLAN mit WPA3</a:t>
            </a:r>
            <a:r>
              <a:rPr lang="de-DE" dirty="0" smtClean="0"/>
              <a:t> aufbauen und sendet</a:t>
            </a:r>
            <a:r>
              <a:rPr lang="de-DE" baseline="0" dirty="0" smtClean="0"/>
              <a:t> dabei ein Paket, dass das gewünschte </a:t>
            </a:r>
            <a:r>
              <a:rPr lang="de-DE" baseline="0" dirty="0" err="1" smtClean="0"/>
              <a:t>Sicherheitsniveu</a:t>
            </a:r>
            <a:r>
              <a:rPr lang="de-DE" baseline="0" dirty="0" smtClean="0"/>
              <a:t> erhält</a:t>
            </a:r>
            <a:endParaRPr lang="de-DE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Angreifer</a:t>
            </a:r>
            <a:r>
              <a:rPr lang="de-DE" baseline="0" dirty="0" smtClean="0"/>
              <a:t> : lehnt ab und erzwingt dadurch eine Verbindung mit geringerer Sicherheit aufzubauen </a:t>
            </a:r>
            <a:r>
              <a:rPr lang="de-DE" baseline="0" dirty="0" smtClean="0">
                <a:sym typeface="Wingdings" panose="05000000000000000000" pitchFamily="2" charset="2"/>
              </a:rPr>
              <a:t> WPA2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578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https://commons.wikimedia.org/wiki/File:Kali-2.0-website-logo-300x90.png</a:t>
            </a:r>
          </a:p>
          <a:p>
            <a:r>
              <a:rPr lang="de-DE" dirty="0" smtClean="0"/>
              <a:t>https://de.wikipedia.org/wiki/Kali_Linux#/media/Datei:Kali_Linux_2021.2.png</a:t>
            </a:r>
          </a:p>
          <a:p>
            <a:endParaRPr lang="de-DE" dirty="0" smtClean="0"/>
          </a:p>
          <a:p>
            <a:r>
              <a:rPr lang="de-DE" dirty="0" smtClean="0"/>
              <a:t>https://www.linuxadictos.com/wp-content/uploads/wifislax-830x469.jpg</a:t>
            </a:r>
          </a:p>
          <a:p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Distro</a:t>
            </a:r>
            <a:r>
              <a:rPr lang="de-DE" dirty="0" smtClean="0"/>
              <a:t> für WLAN-Hacks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 err="1" smtClean="0"/>
              <a:t>WiFiSlax</a:t>
            </a:r>
            <a:endParaRPr lang="de-DE" b="1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Backtrack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 Linux</a:t>
            </a:r>
            <a:endParaRPr lang="de-DE" b="1" dirty="0" smtClean="0"/>
          </a:p>
          <a:p>
            <a:pPr marL="171450" lvl="0" indent="-171450">
              <a:buFontTx/>
              <a:buChar char="-"/>
            </a:pPr>
            <a:r>
              <a:rPr lang="de-DE" dirty="0" smtClean="0"/>
              <a:t>Software: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 err="1" smtClean="0"/>
              <a:t>Airgeddon</a:t>
            </a:r>
            <a:endParaRPr lang="de-DE" b="1" dirty="0" smtClean="0"/>
          </a:p>
          <a:p>
            <a:pPr marL="628650" lvl="1" indent="-171450">
              <a:buFontTx/>
              <a:buChar char="-"/>
            </a:pPr>
            <a:r>
              <a:rPr lang="de-DE" dirty="0" err="1" smtClean="0"/>
              <a:t>aircrack-ng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906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https://shop.hak5.org/products/wifi-pineapple (30.05.2022)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34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OS: 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unterstützt</a:t>
            </a:r>
            <a:r>
              <a:rPr lang="de-DE" baseline="0" dirty="0" smtClean="0"/>
              <a:t> Verschlüsselung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Sicherheit WLAN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Software MAC</a:t>
            </a:r>
          </a:p>
          <a:p>
            <a:pPr marL="0" indent="0">
              <a:buFontTx/>
              <a:buNone/>
            </a:pPr>
            <a:r>
              <a:rPr lang="de-DE" baseline="0" dirty="0" smtClean="0"/>
              <a:t>Browser: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Unterstützt bessere Verschlüsselung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HSTS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Warnungen bei gemischten Inhalten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95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i="1" baseline="0" dirty="0" smtClean="0"/>
              <a:t>Bei WPA2 sollte man CCMP einstellen und nicht TKIP.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Gastzugang: Falls Malware auf mobilen</a:t>
            </a:r>
            <a:r>
              <a:rPr lang="de-DE" baseline="0" dirty="0" smtClean="0"/>
              <a:t> Geräten der Gäste, sind die Geräte des heimischen Netzwerks geschützt.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66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Gleich WLANs?</a:t>
            </a:r>
          </a:p>
          <a:p>
            <a:r>
              <a:rPr lang="de-DE" dirty="0" smtClean="0"/>
              <a:t>- Verbindung bevorzugt mit stärkerem</a:t>
            </a:r>
            <a:r>
              <a:rPr lang="de-DE" baseline="0" dirty="0" smtClean="0"/>
              <a:t> Signal und höherem </a:t>
            </a:r>
            <a:r>
              <a:rPr lang="de-DE" baseline="0" dirty="0" err="1" smtClean="0"/>
              <a:t>Beacon</a:t>
            </a:r>
            <a:r>
              <a:rPr lang="de-DE" baseline="0" dirty="0" smtClean="0"/>
              <a:t>-Intervall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20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mtClean="0"/>
              <a:t>https://wigle.net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816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38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- WLAN-Sondierung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https://www.elektronik-kompendium.de/sites/net/2010231.htm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9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In der Regel laufen</a:t>
            </a:r>
            <a:r>
              <a:rPr lang="de-DE" baseline="0" dirty="0" smtClean="0"/>
              <a:t> fast alle Methoden darauf hinaus eine Man-In-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-</a:t>
            </a:r>
            <a:r>
              <a:rPr lang="de-DE" baseline="0" dirty="0" err="1" smtClean="0"/>
              <a:t>Middel</a:t>
            </a:r>
            <a:r>
              <a:rPr lang="de-DE" baseline="0" dirty="0" smtClean="0"/>
              <a:t> – Situation zu ermöglichen</a:t>
            </a:r>
          </a:p>
          <a:p>
            <a:pPr marL="628650" lvl="1" indent="-171450">
              <a:buFontTx/>
              <a:buChar char="-"/>
            </a:pPr>
            <a:r>
              <a:rPr lang="de-DE" baseline="0" dirty="0" smtClean="0"/>
              <a:t>Viele nennen das Angriff aber eigentlich war ja da schon der Angriff, ab hier wird nur noch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6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Achtung an die Admins da draußen, starke Verschlüsselung konfigurieren</a:t>
            </a:r>
            <a:r>
              <a:rPr lang="de-DE" baseline="0" dirty="0" smtClean="0"/>
              <a:t> um </a:t>
            </a:r>
            <a:r>
              <a:rPr lang="de-DE" baseline="0" dirty="0" err="1" smtClean="0"/>
              <a:t>Striping</a:t>
            </a:r>
            <a:r>
              <a:rPr lang="de-DE" baseline="0" dirty="0" smtClean="0"/>
              <a:t> zu verhindern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3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- WLAN-Sondierung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https://www.elektronik-kompendium.de/sites/net/2010231.htm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43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Vielleicht kann ich ihre HTTPS-Verbindung nicht entschlüsseln oder es ist mir zu anstrengend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Ist eine Datenbank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Computer kommunizieren über die IP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76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1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25688"/>
            <a:ext cx="7772400" cy="6746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337553"/>
            <a:ext cx="6400800" cy="136144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B989-0817-4964-A008-02A7BE8C7FB3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9" name="Picture 12" descr="sub-logo-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797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3128-94B8-4C66-8388-CC69D84D4DD8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97A5-9456-45A6-9F04-3699A417FCEF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342900" indent="-342900" algn="l">
              <a:buFont typeface="Wingdings" pitchFamily="2" charset="2"/>
              <a:buChar char="Ü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9B5-6693-45E2-88E7-E5618B2AC893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17307"/>
            <a:ext cx="4038600" cy="39878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17307"/>
            <a:ext cx="4038600" cy="39878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E083-7309-4805-A82A-0AA255A45EC6}" type="datetime1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37287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77347"/>
            <a:ext cx="4040188" cy="3627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937287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477347"/>
            <a:ext cx="4041775" cy="3627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2376-B969-40AB-98E8-77B3255A5578}" type="datetime1">
              <a:rPr lang="de-DE" smtClean="0"/>
              <a:t>28.09.2022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D73-DF72-4916-85CC-2D46F35DB183}" type="datetime1">
              <a:rPr lang="de-DE" smtClean="0"/>
              <a:t>28.09.2022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BCB-8034-47C7-954D-6375AD72804C}" type="datetime1">
              <a:rPr lang="de-DE" smtClean="0"/>
              <a:t>28.09.2022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8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380312" y="841672"/>
            <a:ext cx="1763688" cy="446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6923112" cy="589732"/>
          </a:xfrm>
        </p:spPr>
        <p:txBody>
          <a:bodyPr anchor="t"/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37287"/>
            <a:ext cx="6696744" cy="42604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80312" y="866233"/>
            <a:ext cx="1763688" cy="445154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CDCA-A996-4F95-A5BE-2308F824E892}" type="datetime1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mit Pfeil 9"/>
          <p:cNvCxnSpPr/>
          <p:nvPr userDrawn="1"/>
        </p:nvCxnSpPr>
        <p:spPr>
          <a:xfrm>
            <a:off x="7380312" y="841672"/>
            <a:ext cx="0" cy="446898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 userDrawn="1"/>
        </p:nvCxnSpPr>
        <p:spPr>
          <a:xfrm>
            <a:off x="7380312" y="-15699"/>
            <a:ext cx="0" cy="84312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5648-5880-4F6E-A277-92F0D2BA2558}" type="datetime1">
              <a:rPr lang="de-DE" smtClean="0"/>
              <a:t>28.09.2022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" y="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27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46"/>
            <a:ext cx="9144000" cy="4740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5340945"/>
            <a:ext cx="9144000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10" name="Picture 14" descr="sub-logo-trans-wei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5381955"/>
            <a:ext cx="604838" cy="3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886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73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70182"/>
            <a:ext cx="87444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3F24E605-3AC3-4660-9654-F2B34801BF18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66786" y="5370182"/>
            <a:ext cx="665173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 smtClean="0"/>
              <a:t>&lt;Name und/oder Titel der Veranstaltung&gt;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48732" y="5373543"/>
            <a:ext cx="5040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BAD06C3A-E7FA-44CA-BD16-A8224558B2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1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800000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6x/reaver-wps-fork-t6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null-byte.wonderhowto.com/how-to/hack-wifi-using-wps-pixie-dust-attack-0162671/" TargetMode="External"/><Relationship Id="rId13" Type="http://schemas.openxmlformats.org/officeDocument/2006/relationships/hyperlink" Target="https://www.linuxadictos.com/wp-content/uploads/wifislax-830x469.jpg" TargetMode="External"/><Relationship Id="rId3" Type="http://schemas.openxmlformats.org/officeDocument/2006/relationships/hyperlink" Target="https://de.wikipedia.org/wiki/WPA2#/media/Datei:4-way-handshake_WPA2.png" TargetMode="External"/><Relationship Id="rId7" Type="http://schemas.openxmlformats.org/officeDocument/2006/relationships/hyperlink" Target="https://praneethwifi.in/2019/11/09/4-way-hand-shake-keys-generation-and-mic-verification/" TargetMode="External"/><Relationship Id="rId12" Type="http://schemas.openxmlformats.org/officeDocument/2006/relationships/hyperlink" Target="https://de.wikipedia.org/wiki/Kali_Linux#/media/Datei:Kali_Linux_2021.2.png" TargetMode="External"/><Relationship Id="rId2" Type="http://schemas.openxmlformats.org/officeDocument/2006/relationships/hyperlink" Target="https://de.wikipedia.org/wiki/Wi-Fi_Protected_Setup#/media/Datei:WPS-WLAN-Tasten-Fritzbo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yptowissen.de/wpa2.php" TargetMode="External"/><Relationship Id="rId11" Type="http://schemas.openxmlformats.org/officeDocument/2006/relationships/hyperlink" Target="https://commons.wikimedia.org/wiki/File:Kali-2.0-website-logo-300x90.png" TargetMode="External"/><Relationship Id="rId5" Type="http://schemas.openxmlformats.org/officeDocument/2006/relationships/hyperlink" Target="https://icon-icons.com/icon/ios7-stopwatch-outline/50156" TargetMode="External"/><Relationship Id="rId10" Type="http://schemas.openxmlformats.org/officeDocument/2006/relationships/hyperlink" Target="https://wpa3.mathyvanhoef.com/" TargetMode="External"/><Relationship Id="rId4" Type="http://schemas.openxmlformats.org/officeDocument/2006/relationships/hyperlink" Target="https://www.wi-fi.org/" TargetMode="External"/><Relationship Id="rId9" Type="http://schemas.openxmlformats.org/officeDocument/2006/relationships/hyperlink" Target="https://shop.hak5.org/products/wifi-pineapple" TargetMode="External"/><Relationship Id="rId14" Type="http://schemas.openxmlformats.org/officeDocument/2006/relationships/hyperlink" Target="https://www.mirame.net/en/retail-wifi-tracking-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7501"/>
            <a:ext cx="7772400" cy="554674"/>
          </a:xfrm>
        </p:spPr>
        <p:txBody>
          <a:bodyPr/>
          <a:lstStyle/>
          <a:p>
            <a:r>
              <a:rPr lang="de-DE" dirty="0" smtClean="0"/>
              <a:t>Herzlich Willkommen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817607"/>
            <a:ext cx="6400800" cy="1361447"/>
          </a:xfrm>
        </p:spPr>
        <p:txBody>
          <a:bodyPr/>
          <a:lstStyle/>
          <a:p>
            <a:r>
              <a:rPr lang="de-DE" dirty="0" smtClean="0"/>
              <a:t>WLAN – Hacken</a:t>
            </a:r>
          </a:p>
          <a:p>
            <a:r>
              <a:rPr lang="de-DE" dirty="0" smtClean="0"/>
              <a:t>Torsten Witt / Informationssicherheitsbeauftragter</a:t>
            </a:r>
          </a:p>
          <a:p>
            <a:r>
              <a:rPr lang="de-DE" dirty="0" smtClean="0"/>
              <a:t>Hamburg/2022.06.10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20723674">
            <a:off x="803541" y="2861168"/>
            <a:ext cx="701185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Achtung – es wird technisch!</a:t>
            </a:r>
            <a:endParaRPr lang="de-DE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</a:t>
            </a:r>
            <a:r>
              <a:rPr lang="de-DE" dirty="0" err="1" smtClean="0"/>
              <a:t>vil</a:t>
            </a:r>
            <a:r>
              <a:rPr lang="de-DE" dirty="0" smtClean="0"/>
              <a:t> </a:t>
            </a:r>
            <a:r>
              <a:rPr lang="de-DE" dirty="0" err="1" smtClean="0"/>
              <a:t>Twin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6131024" cy="4047836"/>
          </a:xfrm>
        </p:spPr>
        <p:txBody>
          <a:bodyPr/>
          <a:lstStyle/>
          <a:p>
            <a:r>
              <a:rPr lang="de-DE" i="1" dirty="0" smtClean="0"/>
              <a:t>MITM - Angriff</a:t>
            </a:r>
          </a:p>
          <a:p>
            <a:r>
              <a:rPr lang="de-DE" dirty="0" smtClean="0"/>
              <a:t>WLAN-Hotspot durch </a:t>
            </a:r>
            <a:r>
              <a:rPr lang="de-DE" dirty="0"/>
              <a:t>Betrüger        </a:t>
            </a:r>
            <a:endParaRPr lang="de-DE" dirty="0" smtClean="0"/>
          </a:p>
          <a:p>
            <a:r>
              <a:rPr lang="de-DE" dirty="0" smtClean="0"/>
              <a:t>kann genauso </a:t>
            </a:r>
            <a:r>
              <a:rPr lang="de-DE" dirty="0"/>
              <a:t>heißen wie der echte </a:t>
            </a:r>
            <a:r>
              <a:rPr lang="de-DE" dirty="0" smtClean="0"/>
              <a:t>Hotspot</a:t>
            </a:r>
          </a:p>
          <a:p>
            <a:pPr lvl="1"/>
            <a:endParaRPr lang="de-DE" dirty="0"/>
          </a:p>
          <a:p>
            <a:r>
              <a:rPr lang="de-DE" dirty="0" smtClean="0"/>
              <a:t>Wenn </a:t>
            </a:r>
          </a:p>
          <a:p>
            <a:pPr lvl="1"/>
            <a:r>
              <a:rPr lang="de-DE" dirty="0" smtClean="0"/>
              <a:t>Sendeleistung </a:t>
            </a:r>
            <a:r>
              <a:rPr lang="de-DE" dirty="0"/>
              <a:t>größer </a:t>
            </a:r>
            <a:r>
              <a:rPr lang="de-DE" dirty="0" smtClean="0"/>
              <a:t>als Original </a:t>
            </a:r>
          </a:p>
          <a:p>
            <a:pPr lvl="1"/>
            <a:r>
              <a:rPr lang="de-DE" dirty="0"/>
              <a:t>Höhere Rate der </a:t>
            </a:r>
            <a:r>
              <a:rPr lang="de-DE" dirty="0" err="1"/>
              <a:t>Beacons</a:t>
            </a:r>
            <a:r>
              <a:rPr lang="de-DE" dirty="0"/>
              <a:t> </a:t>
            </a:r>
          </a:p>
          <a:p>
            <a:pPr lvl="1"/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Endgeräte verbinden sich automatisch obwohl echte WLAN in Reichweite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85292"/>
            <a:ext cx="1728192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Probe </a:t>
            </a:r>
            <a:r>
              <a:rPr lang="de-DE" dirty="0" err="1"/>
              <a:t>Attack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4042792" cy="4047836"/>
          </a:xfrm>
        </p:spPr>
        <p:txBody>
          <a:bodyPr>
            <a:normAutofit/>
          </a:bodyPr>
          <a:lstStyle/>
          <a:p>
            <a:r>
              <a:rPr lang="de-DE" i="1" dirty="0" smtClean="0"/>
              <a:t>MITM - Angriff</a:t>
            </a:r>
          </a:p>
          <a:p>
            <a:r>
              <a:rPr lang="de-DE" dirty="0" smtClean="0"/>
              <a:t>Ähnlich </a:t>
            </a:r>
            <a:r>
              <a:rPr lang="de-DE" dirty="0" err="1" smtClean="0"/>
              <a:t>Evil</a:t>
            </a:r>
            <a:r>
              <a:rPr lang="de-DE" dirty="0" smtClean="0"/>
              <a:t> </a:t>
            </a:r>
            <a:r>
              <a:rPr lang="de-DE" dirty="0" err="1" smtClean="0"/>
              <a:t>Twin</a:t>
            </a:r>
            <a:r>
              <a:rPr lang="de-DE" dirty="0" smtClean="0"/>
              <a:t>, aber aktiver</a:t>
            </a:r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Mitschneiden der gesuchten SSIDs</a:t>
            </a:r>
          </a:p>
          <a:p>
            <a:r>
              <a:rPr lang="de-DE" dirty="0" smtClean="0"/>
              <a:t>Gesuchte SSID wird angeboten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46" y="1057300"/>
            <a:ext cx="365668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DNS Spoofing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DNS?</a:t>
            </a:r>
          </a:p>
          <a:p>
            <a:pPr lvl="1"/>
            <a:r>
              <a:rPr lang="de-DE" dirty="0" smtClean="0"/>
              <a:t>Domain Name Service</a:t>
            </a:r>
          </a:p>
          <a:p>
            <a:pPr lvl="1"/>
            <a:r>
              <a:rPr lang="de-DE" dirty="0" smtClean="0"/>
              <a:t>Löst einen Servernamen in eine IP auf</a:t>
            </a:r>
          </a:p>
          <a:p>
            <a:pPr lvl="1"/>
            <a:endParaRPr lang="de-DE" dirty="0" smtClean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DNS-Server wird in der Netzwerkkonfiguration festgelegt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7580"/>
            <a:ext cx="4467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DNS Spoofing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Opfer befindet sich in einem gefälschten WLAN</a:t>
            </a:r>
          </a:p>
          <a:p>
            <a:r>
              <a:rPr lang="de-DE" dirty="0" smtClean="0"/>
              <a:t>Opfer kann ohne Einschränkung surfen</a:t>
            </a:r>
          </a:p>
          <a:p>
            <a:endParaRPr lang="de-DE" dirty="0" smtClean="0"/>
          </a:p>
          <a:p>
            <a:r>
              <a:rPr lang="de-DE" dirty="0" smtClean="0"/>
              <a:t>Angreifer stellt gefälschte Webseite zur Verfügung, z.B. </a:t>
            </a:r>
            <a:r>
              <a:rPr lang="de-DE" dirty="0" err="1" smtClean="0"/>
              <a:t>GoogleMail</a:t>
            </a:r>
            <a:endParaRPr lang="de-DE" dirty="0" smtClean="0"/>
          </a:p>
          <a:p>
            <a:pPr lvl="1"/>
            <a:r>
              <a:rPr lang="de-DE" dirty="0" smtClean="0"/>
              <a:t>Kopie oder Nachbau der Webseite </a:t>
            </a:r>
            <a:r>
              <a:rPr lang="de-DE" dirty="0" smtClean="0">
                <a:sym typeface="Wingdings" panose="05000000000000000000" pitchFamily="2" charset="2"/>
              </a:rPr>
              <a:t> täuschend echt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Angreifer setzt IP-Adresse in Hosts-Datei seines Routers/</a:t>
            </a:r>
            <a:r>
              <a:rPr lang="de-DE" dirty="0" err="1" smtClean="0">
                <a:sym typeface="Wingdings" panose="05000000000000000000" pitchFamily="2" charset="2"/>
              </a:rPr>
              <a:t>Pineapple</a:t>
            </a:r>
            <a:endParaRPr lang="de-DE" dirty="0" smtClean="0">
              <a:sym typeface="Wingdings" panose="05000000000000000000" pitchFamily="2" charset="2"/>
            </a:endParaRP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 Opfer bekommt falsche IP beim Aufruf der Domain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Angreifer fängt Zugangsdaten ab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3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WLAN-Tracking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6419056" cy="4047836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Geräte suchen nach SSIDs, die sie kennen</a:t>
            </a:r>
          </a:p>
          <a:p>
            <a:pPr lvl="1"/>
            <a:r>
              <a:rPr lang="de-DE" dirty="0" smtClean="0"/>
              <a:t>Enthält MAC des Clients</a:t>
            </a:r>
          </a:p>
          <a:p>
            <a:r>
              <a:rPr lang="de-DE" dirty="0" smtClean="0"/>
              <a:t>Oder: Geräte verbindet sich mit dem freien WLAN</a:t>
            </a:r>
          </a:p>
          <a:p>
            <a:endParaRPr lang="de-DE" dirty="0" smtClean="0"/>
          </a:p>
          <a:p>
            <a:r>
              <a:rPr lang="de-DE" dirty="0" smtClean="0"/>
              <a:t>Angreifer erkennt Gerät wieder über</a:t>
            </a:r>
          </a:p>
          <a:p>
            <a:pPr lvl="1"/>
            <a:r>
              <a:rPr lang="de-DE" dirty="0" smtClean="0"/>
              <a:t>die MAC</a:t>
            </a:r>
          </a:p>
          <a:p>
            <a:pPr lvl="1"/>
            <a:r>
              <a:rPr lang="de-DE" dirty="0" smtClean="0"/>
              <a:t>Oder Kombination gerätetypischer Eigenschaften</a:t>
            </a:r>
          </a:p>
          <a:p>
            <a:pPr lvl="2"/>
            <a:r>
              <a:rPr lang="de-DE" dirty="0"/>
              <a:t>Signalstärke, Sequenznummer, Netzwerkfähigkeiten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Anlegen eines Bewegungsprofils</a:t>
            </a:r>
          </a:p>
          <a:p>
            <a:pPr lvl="1"/>
            <a:r>
              <a:rPr lang="de-DE" dirty="0" smtClean="0"/>
              <a:t>Wann, wie oft Gerät an einem Ort</a:t>
            </a:r>
          </a:p>
          <a:p>
            <a:pPr lvl="1"/>
            <a:r>
              <a:rPr lang="de-DE" dirty="0" smtClean="0"/>
              <a:t>Sind Informationen von mehreren Standorten vorhanden </a:t>
            </a:r>
            <a:r>
              <a:rPr lang="de-DE" dirty="0" smtClean="0">
                <a:sym typeface="Wingdings" panose="05000000000000000000" pitchFamily="2" charset="2"/>
              </a:rPr>
              <a:t> Bewegungsprofil</a:t>
            </a:r>
          </a:p>
          <a:p>
            <a:pPr lvl="1"/>
            <a:r>
              <a:rPr lang="de-DE" b="1" i="1" dirty="0" smtClean="0">
                <a:sym typeface="Wingdings" panose="05000000000000000000" pitchFamily="2" charset="2"/>
              </a:rPr>
              <a:t>oft von Betreibern von Ladengeschäften und Malls betrieben</a:t>
            </a:r>
          </a:p>
          <a:p>
            <a:pPr marL="457200" lvl="1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01316"/>
            <a:ext cx="218848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WLAN-Tracking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4330824" cy="404783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Kommerzielle Nutzung des WLAN-</a:t>
            </a:r>
            <a:r>
              <a:rPr lang="de-DE" dirty="0" err="1" smtClean="0"/>
              <a:t>Trackings</a:t>
            </a:r>
            <a:endParaRPr lang="de-DE" dirty="0" smtClean="0"/>
          </a:p>
          <a:p>
            <a:pPr lvl="1"/>
            <a:r>
              <a:rPr lang="de-DE" i="1" dirty="0"/>
              <a:t>Customer Journey </a:t>
            </a:r>
            <a:r>
              <a:rPr lang="de-DE" i="1" dirty="0" smtClean="0"/>
              <a:t>Analysis</a:t>
            </a:r>
          </a:p>
          <a:p>
            <a:pPr lvl="1"/>
            <a:r>
              <a:rPr lang="de-DE" dirty="0" smtClean="0"/>
              <a:t>Anlegen von </a:t>
            </a:r>
            <a:r>
              <a:rPr lang="de-DE" dirty="0" err="1" smtClean="0"/>
              <a:t>Heatmaps</a:t>
            </a:r>
            <a:r>
              <a:rPr lang="de-DE" dirty="0" smtClean="0"/>
              <a:t> um Orte des Interesses und identifizieren</a:t>
            </a:r>
          </a:p>
          <a:p>
            <a:pPr lvl="1"/>
            <a:r>
              <a:rPr lang="de-DE" dirty="0" smtClean="0"/>
              <a:t>Organisieren von optimalen Routen</a:t>
            </a:r>
          </a:p>
          <a:p>
            <a:pPr lvl="1"/>
            <a:r>
              <a:rPr lang="de-DE" dirty="0" smtClean="0"/>
              <a:t>Ermitteln der Interaktion mit Produkten</a:t>
            </a:r>
          </a:p>
          <a:p>
            <a:pPr lvl="1"/>
            <a:r>
              <a:rPr lang="de-DE" dirty="0" smtClean="0"/>
              <a:t>Billiger als andere Methoden wie Videosysteme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0" y="1057300"/>
            <a:ext cx="4003968" cy="345638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908412" y="4359795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#13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93404"/>
            <a:ext cx="8229600" cy="588698"/>
          </a:xfrm>
        </p:spPr>
        <p:txBody>
          <a:bodyPr/>
          <a:lstStyle/>
          <a:p>
            <a:pPr algn="ctr"/>
            <a:r>
              <a:rPr lang="de-DE" dirty="0" smtClean="0"/>
              <a:t>Angriffe auf das (heimische) WLAN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6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Was sind </a:t>
            </a:r>
            <a:r>
              <a:rPr lang="de-DE" dirty="0" err="1" smtClean="0"/>
              <a:t>Hashes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Algorithmus wandelt </a:t>
            </a:r>
            <a:r>
              <a:rPr lang="de-DE" dirty="0" smtClean="0"/>
              <a:t>Passwort in Zeichenkette </a:t>
            </a:r>
            <a:r>
              <a:rPr lang="de-DE" dirty="0"/>
              <a:t>um</a:t>
            </a:r>
          </a:p>
          <a:p>
            <a:r>
              <a:rPr lang="de-DE" dirty="0" smtClean="0"/>
              <a:t>Hat jeweils feste Länge und definierten Zeichensatz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begrenzte Anzahl an </a:t>
            </a:r>
            <a:r>
              <a:rPr lang="de-DE" dirty="0" err="1" smtClean="0">
                <a:sym typeface="Wingdings" panose="05000000000000000000" pitchFamily="2" charset="2"/>
              </a:rPr>
              <a:t>Hashes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Hashes</a:t>
            </a:r>
            <a:r>
              <a:rPr lang="de-DE" dirty="0"/>
              <a:t> von: 	</a:t>
            </a:r>
            <a:r>
              <a:rPr lang="de-DE" dirty="0" smtClean="0"/>
              <a:t>12345</a:t>
            </a:r>
          </a:p>
          <a:p>
            <a:endParaRPr lang="de-DE" dirty="0"/>
          </a:p>
          <a:p>
            <a:r>
              <a:rPr lang="de-DE" dirty="0" smtClean="0"/>
              <a:t>MD5</a:t>
            </a:r>
            <a:r>
              <a:rPr lang="de-DE" dirty="0"/>
              <a:t>: 	 827ccb0eea8a706c4c34a16891f84e7b</a:t>
            </a:r>
          </a:p>
          <a:p>
            <a:r>
              <a:rPr lang="de-DE" dirty="0" smtClean="0"/>
              <a:t>SHA-1</a:t>
            </a:r>
            <a:r>
              <a:rPr lang="de-DE" dirty="0"/>
              <a:t>:	 </a:t>
            </a:r>
            <a:r>
              <a:rPr lang="de-DE" dirty="0" smtClean="0"/>
              <a:t>8cb2237d0679ca88db6464eac60da96345513964</a:t>
            </a:r>
          </a:p>
          <a:p>
            <a:endParaRPr lang="de-DE" dirty="0"/>
          </a:p>
          <a:p>
            <a:r>
              <a:rPr lang="de-DE" dirty="0" smtClean="0"/>
              <a:t>Passwörter immer als Hash gespeichert</a:t>
            </a:r>
          </a:p>
          <a:p>
            <a:r>
              <a:rPr lang="de-DE" dirty="0" smtClean="0"/>
              <a:t>Admins oder Hacker können aus Hash kein Passwort zurückrechnen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6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WPA/WPA2-Handshake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4978896" cy="4047836"/>
          </a:xfrm>
        </p:spPr>
        <p:txBody>
          <a:bodyPr/>
          <a:lstStyle/>
          <a:p>
            <a:r>
              <a:rPr lang="de-DE" dirty="0" smtClean="0"/>
              <a:t>Beschreibt den Anmeldeprozess des Clients im WLAN</a:t>
            </a:r>
          </a:p>
          <a:p>
            <a:endParaRPr lang="de-DE" b="1" dirty="0" smtClean="0"/>
          </a:p>
          <a:p>
            <a:r>
              <a:rPr lang="de-DE" b="1" dirty="0" smtClean="0"/>
              <a:t>Schritt 1: </a:t>
            </a:r>
          </a:p>
          <a:p>
            <a:pPr lvl="1"/>
            <a:r>
              <a:rPr lang="de-DE" b="1" dirty="0" smtClean="0"/>
              <a:t>Client (</a:t>
            </a:r>
            <a:r>
              <a:rPr lang="de-DE" b="1" dirty="0" err="1" smtClean="0"/>
              <a:t>Supplicant</a:t>
            </a:r>
            <a:r>
              <a:rPr lang="de-DE" b="1" dirty="0" smtClean="0"/>
              <a:t>) macht Authentifizierungsanfrage</a:t>
            </a:r>
          </a:p>
          <a:p>
            <a:pPr lvl="1"/>
            <a:r>
              <a:rPr lang="de-DE" dirty="0" smtClean="0"/>
              <a:t>Access Point sendet </a:t>
            </a:r>
            <a:r>
              <a:rPr lang="de-DE" dirty="0" err="1" smtClean="0"/>
              <a:t>Nonce</a:t>
            </a:r>
            <a:r>
              <a:rPr lang="de-DE" dirty="0"/>
              <a:t> (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Once</a:t>
            </a:r>
            <a:r>
              <a:rPr lang="de-DE" dirty="0" smtClean="0"/>
              <a:t>) </a:t>
            </a:r>
          </a:p>
          <a:p>
            <a:pPr lvl="2"/>
            <a:r>
              <a:rPr lang="de-DE" dirty="0" smtClean="0"/>
              <a:t>„Access Point“ </a:t>
            </a:r>
            <a:r>
              <a:rPr lang="de-DE" dirty="0" smtClean="0">
                <a:sym typeface="Wingdings" panose="05000000000000000000" pitchFamily="2" charset="2"/>
              </a:rPr>
              <a:t> „</a:t>
            </a:r>
            <a:r>
              <a:rPr lang="de-DE" dirty="0" err="1" smtClean="0"/>
              <a:t>ANonce</a:t>
            </a:r>
            <a:r>
              <a:rPr lang="de-DE" dirty="0" smtClean="0"/>
              <a:t>“/Na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38" y="1661795"/>
            <a:ext cx="3490602" cy="205980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052692" y="461179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#5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Exkurs: WPA/WPA2-Handshake </a:t>
            </a:r>
            <a:r>
              <a:rPr lang="de-DE" dirty="0" smtClean="0"/>
              <a:t>– Schritt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4330824" cy="4047836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 smtClean="0"/>
              <a:t>Pre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Key (PSK)</a:t>
            </a:r>
          </a:p>
          <a:p>
            <a:r>
              <a:rPr lang="de-DE" dirty="0" smtClean="0"/>
              <a:t>PSK = </a:t>
            </a:r>
            <a:r>
              <a:rPr lang="de-DE" b="1" dirty="0"/>
              <a:t>PBKDF2</a:t>
            </a:r>
            <a:r>
              <a:rPr lang="de-DE" dirty="0"/>
              <a:t> </a:t>
            </a:r>
            <a:r>
              <a:rPr lang="de-DE" dirty="0" smtClean="0"/>
              <a:t>(Passwort, SSID)</a:t>
            </a:r>
          </a:p>
          <a:p>
            <a:endParaRPr lang="de-DE" dirty="0" smtClean="0"/>
          </a:p>
          <a:p>
            <a:r>
              <a:rPr lang="de-DE" dirty="0"/>
              <a:t>Client</a:t>
            </a:r>
            <a:r>
              <a:rPr lang="de-DE" dirty="0" smtClean="0"/>
              <a:t> erzeugt </a:t>
            </a:r>
            <a:r>
              <a:rPr lang="de-DE" dirty="0" err="1" smtClean="0"/>
              <a:t>SNonce</a:t>
            </a:r>
            <a:r>
              <a:rPr lang="de-DE" dirty="0" smtClean="0"/>
              <a:t>/</a:t>
            </a:r>
            <a:r>
              <a:rPr lang="de-DE" dirty="0" err="1" smtClean="0"/>
              <a:t>Ns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/>
              <a:t>Client</a:t>
            </a:r>
            <a:r>
              <a:rPr lang="en-US" dirty="0" smtClean="0"/>
              <a:t> </a:t>
            </a:r>
            <a:r>
              <a:rPr lang="en-US" dirty="0" err="1" smtClean="0"/>
              <a:t>errechnet</a:t>
            </a:r>
            <a:r>
              <a:rPr lang="en-US" dirty="0" smtClean="0"/>
              <a:t> </a:t>
            </a:r>
            <a:r>
              <a:rPr lang="de-DE" dirty="0" err="1"/>
              <a:t>Pairwise</a:t>
            </a:r>
            <a:r>
              <a:rPr lang="de-DE" dirty="0"/>
              <a:t> Transient Key (PTK)</a:t>
            </a:r>
          </a:p>
          <a:p>
            <a:pPr lvl="1"/>
            <a:r>
              <a:rPr lang="de-DE" dirty="0" smtClean="0"/>
              <a:t>PTK </a:t>
            </a:r>
            <a:r>
              <a:rPr lang="de-DE" dirty="0"/>
              <a:t>= </a:t>
            </a:r>
            <a:r>
              <a:rPr lang="de-DE" b="1" dirty="0"/>
              <a:t>PMK</a:t>
            </a:r>
            <a:r>
              <a:rPr lang="de-DE" dirty="0"/>
              <a:t> + N</a:t>
            </a:r>
            <a:r>
              <a:rPr lang="de-DE" baseline="-25000" dirty="0"/>
              <a:t>a</a:t>
            </a:r>
            <a:r>
              <a:rPr lang="de-DE" dirty="0"/>
              <a:t> + </a:t>
            </a:r>
            <a:r>
              <a:rPr lang="de-DE" dirty="0" err="1"/>
              <a:t>N</a:t>
            </a:r>
            <a:r>
              <a:rPr lang="de-DE" baseline="-25000" dirty="0" err="1"/>
              <a:t>s</a:t>
            </a:r>
            <a:r>
              <a:rPr lang="de-DE" dirty="0"/>
              <a:t> + </a:t>
            </a:r>
            <a:r>
              <a:rPr lang="de-DE" dirty="0" err="1" smtClean="0"/>
              <a:t>ClientMacAdresse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dirty="0" err="1"/>
              <a:t>APMacAdresse</a:t>
            </a:r>
            <a:r>
              <a:rPr lang="de-DE" dirty="0"/>
              <a:t> 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PMK steht für </a:t>
            </a:r>
            <a:r>
              <a:rPr lang="de-DE" dirty="0" err="1" smtClean="0"/>
              <a:t>Pairwise</a:t>
            </a:r>
            <a:r>
              <a:rPr lang="de-DE" dirty="0" smtClean="0"/>
              <a:t> Master Key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Enterprise WPA2: abgeleitet vom Master Key (vom Authentifizierungsserver)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Personal WPA2: gleich dem PSK</a:t>
            </a:r>
            <a:endParaRPr lang="en-US" dirty="0" smtClean="0"/>
          </a:p>
          <a:p>
            <a:endParaRPr lang="de-DE" dirty="0" smtClean="0"/>
          </a:p>
          <a:p>
            <a:r>
              <a:rPr lang="de-DE" dirty="0"/>
              <a:t>Client sendet ebenfalls eine </a:t>
            </a:r>
            <a:r>
              <a:rPr lang="de-DE" dirty="0" err="1"/>
              <a:t>Nonce</a:t>
            </a:r>
            <a:r>
              <a:rPr lang="de-DE" dirty="0"/>
              <a:t> (</a:t>
            </a:r>
            <a:r>
              <a:rPr lang="de-DE" dirty="0" err="1"/>
              <a:t>SNonce</a:t>
            </a:r>
            <a:r>
              <a:rPr lang="de-DE" dirty="0"/>
              <a:t>/</a:t>
            </a:r>
            <a:r>
              <a:rPr lang="de-DE" dirty="0" err="1"/>
              <a:t>Ns</a:t>
            </a:r>
            <a:r>
              <a:rPr lang="de-DE" dirty="0"/>
              <a:t>) + Message </a:t>
            </a:r>
            <a:r>
              <a:rPr lang="de-DE" dirty="0" err="1"/>
              <a:t>Integrity</a:t>
            </a:r>
            <a:r>
              <a:rPr lang="de-DE" dirty="0"/>
              <a:t> Code (MIC)</a:t>
            </a:r>
          </a:p>
          <a:p>
            <a:endParaRPr lang="de-DE" dirty="0"/>
          </a:p>
          <a:p>
            <a:r>
              <a:rPr lang="de-DE" dirty="0" smtClean="0"/>
              <a:t>Jetzt kann der AP auch den PTK errechnen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052692" y="461179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#5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37713"/>
            <a:ext cx="4234537" cy="33487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792463" y="449393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#6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ist WLAN/Wi-Fi?</a:t>
            </a:r>
          </a:p>
          <a:p>
            <a:r>
              <a:rPr lang="de-DE" dirty="0" smtClean="0"/>
              <a:t>Gefahren</a:t>
            </a:r>
          </a:p>
          <a:p>
            <a:r>
              <a:rPr lang="de-DE" dirty="0" smtClean="0"/>
              <a:t>Angriffe auf Endgeräte</a:t>
            </a:r>
          </a:p>
          <a:p>
            <a:r>
              <a:rPr lang="de-DE" dirty="0" smtClean="0"/>
              <a:t>Angriffe auf das heimische WLAN</a:t>
            </a:r>
          </a:p>
          <a:p>
            <a:r>
              <a:rPr lang="de-DE" dirty="0" smtClean="0"/>
              <a:t>Vorsichtsmaßnahmen</a:t>
            </a:r>
          </a:p>
          <a:p>
            <a:r>
              <a:rPr lang="de-DE" dirty="0" smtClean="0"/>
              <a:t>VPN</a:t>
            </a:r>
          </a:p>
          <a:p>
            <a:r>
              <a:rPr lang="de-DE" dirty="0" smtClean="0"/>
              <a:t>Privates WLAN absichern</a:t>
            </a:r>
          </a:p>
          <a:p>
            <a:r>
              <a:rPr lang="de-DE" dirty="0" smtClean="0"/>
              <a:t>Live-Demo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4797-95AD-4E6E-B46D-5BE47DABBC5B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</a:t>
            </a:r>
            <a:r>
              <a:rPr lang="de-DE" dirty="0" smtClean="0"/>
              <a:t>Witt / WLAN </a:t>
            </a:r>
            <a:r>
              <a:rPr lang="de-DE" dirty="0"/>
              <a:t>– </a:t>
            </a:r>
            <a:r>
              <a:rPr lang="de-DE" dirty="0" smtClean="0"/>
              <a:t>Hacken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3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28865"/>
            <a:ext cx="8640960" cy="588698"/>
          </a:xfrm>
        </p:spPr>
        <p:txBody>
          <a:bodyPr/>
          <a:lstStyle/>
          <a:p>
            <a:r>
              <a:rPr lang="de-DE" dirty="0"/>
              <a:t>Exkurs: WPA/WPA2-Handshake </a:t>
            </a:r>
            <a:r>
              <a:rPr lang="de-DE" dirty="0" smtClean="0"/>
              <a:t>– Schritt 3+4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4978896" cy="4047836"/>
          </a:xfrm>
        </p:spPr>
        <p:txBody>
          <a:bodyPr/>
          <a:lstStyle/>
          <a:p>
            <a:r>
              <a:rPr lang="de-DE" dirty="0" smtClean="0"/>
              <a:t>Schritt 3</a:t>
            </a:r>
          </a:p>
          <a:p>
            <a:pPr lvl="1"/>
            <a:r>
              <a:rPr lang="de-DE" dirty="0" smtClean="0"/>
              <a:t>Access </a:t>
            </a:r>
            <a:r>
              <a:rPr lang="de-DE" dirty="0"/>
              <a:t>Point sendet Group Transient Key (GTK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Schritt 4</a:t>
            </a:r>
          </a:p>
          <a:p>
            <a:pPr lvl="1"/>
            <a:r>
              <a:rPr lang="de-DE" dirty="0" smtClean="0"/>
              <a:t>Bestätigung des </a:t>
            </a:r>
            <a:r>
              <a:rPr lang="de-DE" dirty="0"/>
              <a:t>Client 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052692" y="461179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#5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40" y="1403647"/>
            <a:ext cx="3192660" cy="207039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436096" y="358519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#6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46" y="1273324"/>
            <a:ext cx="2513368" cy="18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WPA/WPA2-WLAN - Knacken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6059016" cy="4047836"/>
          </a:xfrm>
        </p:spPr>
        <p:txBody>
          <a:bodyPr>
            <a:normAutofit/>
          </a:bodyPr>
          <a:lstStyle/>
          <a:p>
            <a:r>
              <a:rPr lang="de-DE" dirty="0" smtClean="0"/>
              <a:t>Anmelden eines Opfers</a:t>
            </a:r>
          </a:p>
          <a:p>
            <a:pPr lvl="1"/>
            <a:r>
              <a:rPr lang="de-DE" dirty="0" smtClean="0"/>
              <a:t>Senden eines „</a:t>
            </a:r>
            <a:r>
              <a:rPr lang="de-DE" dirty="0" err="1" smtClean="0"/>
              <a:t>Deauthentication</a:t>
            </a:r>
            <a:r>
              <a:rPr lang="de-DE" dirty="0" smtClean="0"/>
              <a:t>-Frames“</a:t>
            </a:r>
          </a:p>
          <a:p>
            <a:pPr lvl="1"/>
            <a:r>
              <a:rPr lang="de-DE" dirty="0" err="1" smtClean="0"/>
              <a:t>Evil</a:t>
            </a:r>
            <a:r>
              <a:rPr lang="de-DE" dirty="0" smtClean="0"/>
              <a:t> </a:t>
            </a:r>
            <a:r>
              <a:rPr lang="de-DE" dirty="0" err="1" smtClean="0"/>
              <a:t>Twin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Aufzeichnung der Rohdaten des sog. 4-Wege-Handshakes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Brute</a:t>
            </a:r>
            <a:r>
              <a:rPr lang="de-DE" dirty="0" smtClean="0">
                <a:sym typeface="Wingdings" panose="05000000000000000000" pitchFamily="2" charset="2"/>
              </a:rPr>
              <a:t>-Force oder Wörterbuch – Methode um Passwort zu errechnen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i="1" dirty="0" smtClean="0">
                <a:sym typeface="Wingdings" panose="05000000000000000000" pitchFamily="2" charset="2"/>
              </a:rPr>
              <a:t>Siehe nachfolgende Demo</a:t>
            </a:r>
          </a:p>
          <a:p>
            <a:pPr lvl="1"/>
            <a:endParaRPr lang="de-DE" dirty="0" smtClean="0">
              <a:sym typeface="Wingdings" panose="05000000000000000000" pitchFamily="2" charset="2"/>
            </a:endParaRPr>
          </a:p>
          <a:p>
            <a:pPr lvl="2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21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338267" y="3159372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#2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WPS	(Wi-Fi </a:t>
            </a:r>
            <a:r>
              <a:rPr lang="de-DE" dirty="0" err="1"/>
              <a:t>Protected</a:t>
            </a:r>
            <a:r>
              <a:rPr lang="de-DE" dirty="0"/>
              <a:t> </a:t>
            </a:r>
            <a:r>
              <a:rPr lang="de-DE" dirty="0" smtClean="0"/>
              <a:t>Setup)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5410944" cy="4047836"/>
          </a:xfrm>
        </p:spPr>
        <p:txBody>
          <a:bodyPr>
            <a:normAutofit/>
          </a:bodyPr>
          <a:lstStyle/>
          <a:p>
            <a:r>
              <a:rPr lang="de-DE" dirty="0" smtClean="0"/>
              <a:t>Verbindung zum WLAN ohne Eingabe des WLAN-Schlüssels bzw. der WLAN-Konfiguration</a:t>
            </a:r>
          </a:p>
          <a:p>
            <a:r>
              <a:rPr lang="de-DE" dirty="0" smtClean="0"/>
              <a:t>Nur mit WPA und WPA2-Verschlüsselung</a:t>
            </a:r>
          </a:p>
          <a:p>
            <a:r>
              <a:rPr lang="de-DE" dirty="0" smtClean="0"/>
              <a:t>Von modernen mobilen Betriebssystemen nicht mehr unterstützt</a:t>
            </a:r>
          </a:p>
          <a:p>
            <a:r>
              <a:rPr lang="de-DE" dirty="0" smtClean="0"/>
              <a:t>Windows: Nur noch in Windows 10</a:t>
            </a:r>
          </a:p>
          <a:p>
            <a:r>
              <a:rPr lang="de-DE" dirty="0" smtClean="0"/>
              <a:t>2 Varianten</a:t>
            </a:r>
          </a:p>
          <a:p>
            <a:pPr lvl="1"/>
            <a:r>
              <a:rPr lang="de-DE" dirty="0" smtClean="0"/>
              <a:t>Push-Button – Methode</a:t>
            </a:r>
          </a:p>
          <a:p>
            <a:pPr lvl="1"/>
            <a:r>
              <a:rPr lang="de-DE" dirty="0"/>
              <a:t>Mit PIN</a:t>
            </a:r>
          </a:p>
          <a:p>
            <a:pPr lvl="1"/>
            <a:endParaRPr lang="de-DE" dirty="0" smtClean="0"/>
          </a:p>
          <a:p>
            <a:pPr lvl="1"/>
            <a:endParaRPr lang="de-DE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4" y="913284"/>
            <a:ext cx="2915816" cy="15175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24128" y="245892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#1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WPS	(Wi-Fi </a:t>
            </a:r>
            <a:r>
              <a:rPr lang="de-DE" dirty="0" err="1"/>
              <a:t>Protected</a:t>
            </a:r>
            <a:r>
              <a:rPr lang="de-DE" dirty="0"/>
              <a:t> Setup)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5626968" cy="4047836"/>
          </a:xfrm>
        </p:spPr>
        <p:txBody>
          <a:bodyPr/>
          <a:lstStyle/>
          <a:p>
            <a:r>
              <a:rPr lang="de-DE" dirty="0" smtClean="0"/>
              <a:t>Push-Methode (WPS-PBC)</a:t>
            </a:r>
          </a:p>
          <a:p>
            <a:pPr lvl="1"/>
            <a:r>
              <a:rPr lang="de-DE" dirty="0" smtClean="0"/>
              <a:t>Nach Drücken 60 – 120 Sekunden Zeit sich zu verbinden</a:t>
            </a:r>
          </a:p>
          <a:p>
            <a:pPr lvl="1"/>
            <a:r>
              <a:rPr lang="de-DE" dirty="0" smtClean="0"/>
              <a:t>Router sendet SSID und </a:t>
            </a:r>
            <a:r>
              <a:rPr lang="de-DE" dirty="0"/>
              <a:t>Passwort unverschlüsselt </a:t>
            </a:r>
            <a:r>
              <a:rPr lang="de-DE" dirty="0" smtClean="0"/>
              <a:t>an ersten Client der sich meldet</a:t>
            </a:r>
          </a:p>
          <a:p>
            <a:pPr lvl="1"/>
            <a:endParaRPr lang="de-DE" dirty="0"/>
          </a:p>
          <a:p>
            <a:r>
              <a:rPr lang="de-DE" dirty="0" smtClean="0"/>
              <a:t>Sicherer als PIN-Methode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23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82609"/>
            <a:ext cx="3014159" cy="30141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66520" y="383217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#4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-Force-Attacke auf die WPS-Pin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PIN </a:t>
                </a:r>
                <a:r>
                  <a:rPr lang="de-DE" dirty="0"/>
                  <a:t>besteht aus </a:t>
                </a:r>
                <a:r>
                  <a:rPr lang="de-DE" b="1" dirty="0"/>
                  <a:t>8 Zeichen </a:t>
                </a:r>
                <a:r>
                  <a:rPr lang="de-DE" dirty="0"/>
                  <a:t>in 2 </a:t>
                </a:r>
                <a:r>
                  <a:rPr lang="de-DE" dirty="0" err="1" smtClean="0"/>
                  <a:t>Subpins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Letztes Zeichen ist Prüfziffer</a:t>
                </a:r>
                <a:endParaRPr lang="de-DE" dirty="0"/>
              </a:p>
              <a:p>
                <a:r>
                  <a:rPr lang="de-DE" dirty="0"/>
                  <a:t>Max. 11000 Versuche </a:t>
                </a:r>
                <a:r>
                  <a:rPr lang="de-DE" dirty="0" smtClean="0"/>
                  <a:t>notwendig</a:t>
                </a:r>
              </a:p>
              <a:p>
                <a:pPr lvl="1"/>
                <a:r>
                  <a:rPr lang="de-DE" dirty="0" smtClean="0"/>
                  <a:t>Scheitert ein </a:t>
                </a:r>
                <a:r>
                  <a:rPr lang="de-DE" dirty="0"/>
                  <a:t>Anmeldeversuch </a:t>
                </a:r>
                <a:r>
                  <a:rPr lang="de-DE" dirty="0" smtClean="0"/>
                  <a:t>sendet </a:t>
                </a:r>
                <a:r>
                  <a:rPr lang="de-DE" dirty="0"/>
                  <a:t>Router sog. </a:t>
                </a:r>
                <a:r>
                  <a:rPr lang="de-DE" dirty="0" smtClean="0"/>
                  <a:t>EAP-NACK-Paket</a:t>
                </a:r>
              </a:p>
              <a:p>
                <a:pPr lvl="1"/>
                <a:r>
                  <a:rPr lang="de-DE" dirty="0" smtClean="0"/>
                  <a:t>Daraus ist ersichtlich ob die ersten 4 Zeichen des PIN stimmen</a:t>
                </a:r>
              </a:p>
              <a:p>
                <a:pPr lvl="2"/>
                <a:r>
                  <a:rPr lang="de-DE" dirty="0" smtClean="0"/>
                  <a:t>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de-DE" dirty="0" smtClean="0"/>
                  <a:t> zu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lvl="1"/>
                <a:r>
                  <a:rPr lang="de-DE" dirty="0" err="1" smtClean="0"/>
                  <a:t>Brute</a:t>
                </a:r>
                <a:r>
                  <a:rPr lang="de-DE" smtClean="0"/>
                  <a:t> Force</a:t>
                </a:r>
              </a:p>
              <a:p>
                <a:pPr lvl="1"/>
                <a:r>
                  <a:rPr lang="de-DE" smtClean="0"/>
                  <a:t>In </a:t>
                </a:r>
                <a:r>
                  <a:rPr lang="de-DE" dirty="0" smtClean="0"/>
                  <a:t>Routern Technik oft schlecht implementiert</a:t>
                </a:r>
              </a:p>
              <a:p>
                <a:pPr lvl="1"/>
                <a:r>
                  <a:rPr lang="de-DE" dirty="0" smtClean="0"/>
                  <a:t>Sperren Geräte nicht nach zu vielen Versuchen</a:t>
                </a:r>
              </a:p>
              <a:p>
                <a:pPr lvl="1"/>
                <a:r>
                  <a:rPr lang="de-DE" dirty="0" smtClean="0"/>
                  <a:t>teilweise nicht abschaltbar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7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WPS </a:t>
            </a:r>
            <a:r>
              <a:rPr lang="de-DE" dirty="0" err="1"/>
              <a:t>Pixie</a:t>
            </a:r>
            <a:r>
              <a:rPr lang="de-DE" dirty="0"/>
              <a:t> </a:t>
            </a:r>
            <a:r>
              <a:rPr lang="de-DE" dirty="0" err="1"/>
              <a:t>Dust</a:t>
            </a:r>
            <a:r>
              <a:rPr lang="de-DE" dirty="0"/>
              <a:t> </a:t>
            </a:r>
            <a:r>
              <a:rPr lang="de-DE" dirty="0" err="1"/>
              <a:t>Attack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Schnellste Methode für Angriff auf die WPS-PIN-Methode</a:t>
            </a:r>
          </a:p>
          <a:p>
            <a:endParaRPr lang="de-DE" dirty="0" smtClean="0"/>
          </a:p>
          <a:p>
            <a:r>
              <a:rPr lang="de-DE" dirty="0" smtClean="0"/>
              <a:t>Ziel: </a:t>
            </a:r>
            <a:r>
              <a:rPr lang="de-DE" dirty="0"/>
              <a:t>PIN </a:t>
            </a:r>
            <a:r>
              <a:rPr lang="de-DE" dirty="0" smtClean="0"/>
              <a:t>Stehlen</a:t>
            </a:r>
          </a:p>
          <a:p>
            <a:endParaRPr lang="de-DE" dirty="0" smtClean="0"/>
          </a:p>
          <a:p>
            <a:r>
              <a:rPr lang="de-DE" dirty="0" smtClean="0"/>
              <a:t>Theorie: </a:t>
            </a:r>
          </a:p>
          <a:p>
            <a:pPr lvl="1"/>
            <a:r>
              <a:rPr lang="de-DE" dirty="0" smtClean="0"/>
              <a:t>Verschlüsselung verwendet:</a:t>
            </a:r>
          </a:p>
          <a:p>
            <a:pPr lvl="2"/>
            <a:r>
              <a:rPr lang="de-DE" dirty="0" smtClean="0"/>
              <a:t> bekannte Zufallszahlengeneratoren</a:t>
            </a:r>
          </a:p>
          <a:p>
            <a:pPr lvl="2"/>
            <a:r>
              <a:rPr lang="de-DE" dirty="0" smtClean="0"/>
              <a:t>Startet mit trivialen Zahlen wie 0 oder </a:t>
            </a:r>
            <a:r>
              <a:rPr lang="de-DE" dirty="0" err="1" smtClean="0"/>
              <a:t>timestamp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7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Rechtlicher Hinweis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9468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Folgende Anleitungen und die später anschließende Demo </a:t>
            </a:r>
          </a:p>
          <a:p>
            <a:pPr marL="0" indent="0" algn="ctr">
              <a:buNone/>
            </a:pPr>
            <a:r>
              <a:rPr lang="de-DE" b="1" dirty="0" smtClean="0"/>
              <a:t>nur mit dem eigenen WLAN </a:t>
            </a:r>
            <a:r>
              <a:rPr lang="de-DE" dirty="0" smtClean="0"/>
              <a:t>testen um die Sicherheit zu überprüfen!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8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WPS </a:t>
            </a:r>
            <a:r>
              <a:rPr lang="de-DE" dirty="0" err="1"/>
              <a:t>Pixie</a:t>
            </a:r>
            <a:r>
              <a:rPr lang="de-DE" dirty="0"/>
              <a:t> </a:t>
            </a:r>
            <a:r>
              <a:rPr lang="de-DE" dirty="0" err="1"/>
              <a:t>Dust</a:t>
            </a:r>
            <a:r>
              <a:rPr lang="de-DE" dirty="0"/>
              <a:t> </a:t>
            </a:r>
            <a:r>
              <a:rPr lang="de-DE" dirty="0" err="1"/>
              <a:t>Attack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Funktioniert nicht mit allen Routern</a:t>
            </a:r>
          </a:p>
          <a:p>
            <a:r>
              <a:rPr lang="de-DE" dirty="0" smtClean="0"/>
              <a:t>Konkretes Beispiel für Umsetzung</a:t>
            </a:r>
          </a:p>
          <a:p>
            <a:r>
              <a:rPr lang="de-DE" dirty="0" smtClean="0"/>
              <a:t>Notwendiges Programm: </a:t>
            </a:r>
            <a:r>
              <a:rPr lang="de-DE" dirty="0" err="1" smtClean="0"/>
              <a:t>reaver</a:t>
            </a:r>
            <a:endParaRPr lang="de-DE" dirty="0" smtClean="0"/>
          </a:p>
          <a:p>
            <a:pPr lvl="1"/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github.com/t6x/reaver-wps-fork-t6x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1476"/>
            <a:ext cx="7877175" cy="23622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536" y="5039162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WPS </a:t>
            </a:r>
            <a:r>
              <a:rPr lang="de-DE" dirty="0" err="1"/>
              <a:t>Pixie</a:t>
            </a:r>
            <a:r>
              <a:rPr lang="de-DE" dirty="0"/>
              <a:t> </a:t>
            </a:r>
            <a:r>
              <a:rPr lang="de-DE" dirty="0" err="1"/>
              <a:t>Dust</a:t>
            </a:r>
            <a:r>
              <a:rPr lang="de-DE" dirty="0"/>
              <a:t> </a:t>
            </a:r>
            <a:r>
              <a:rPr lang="de-DE" dirty="0" err="1"/>
              <a:t>Attack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0266"/>
            <a:ext cx="8229600" cy="96214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17067" y="356240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WPS </a:t>
            </a:r>
            <a:r>
              <a:rPr lang="de-DE" dirty="0" err="1"/>
              <a:t>Pixie</a:t>
            </a:r>
            <a:r>
              <a:rPr lang="de-DE" dirty="0"/>
              <a:t> </a:t>
            </a:r>
            <a:r>
              <a:rPr lang="de-DE" dirty="0" err="1"/>
              <a:t>Dust</a:t>
            </a:r>
            <a:r>
              <a:rPr lang="de-DE" dirty="0"/>
              <a:t> </a:t>
            </a:r>
            <a:r>
              <a:rPr lang="de-DE" dirty="0" err="1"/>
              <a:t>Attack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29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wenigen Minuten das Ergebnis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552575"/>
            <a:ext cx="8391525" cy="26098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76237" y="419640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WLAN / Wi-Fi?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Drahtloses Netzwerk</a:t>
            </a:r>
          </a:p>
          <a:p>
            <a:r>
              <a:rPr lang="de-DE" b="1" dirty="0"/>
              <a:t>IEEE </a:t>
            </a:r>
            <a:r>
              <a:rPr lang="de-DE" b="1" dirty="0" smtClean="0"/>
              <a:t>802.11</a:t>
            </a:r>
          </a:p>
          <a:p>
            <a:pPr lvl="1"/>
            <a:r>
              <a:rPr lang="en-US" dirty="0" smtClean="0"/>
              <a:t>Institute </a:t>
            </a:r>
            <a:r>
              <a:rPr lang="en-US" dirty="0"/>
              <a:t>of Electrical and Electronics Engineers (IEEE</a:t>
            </a:r>
            <a:r>
              <a:rPr lang="en-US" dirty="0" smtClean="0"/>
              <a:t>)</a:t>
            </a:r>
          </a:p>
          <a:p>
            <a:pPr lvl="1"/>
            <a:r>
              <a:rPr lang="de-DE" b="1" dirty="0"/>
              <a:t>802.11-1997</a:t>
            </a:r>
            <a:r>
              <a:rPr lang="en-US" dirty="0" smtClean="0"/>
              <a:t> 1 – 2 </a:t>
            </a:r>
            <a:r>
              <a:rPr lang="de-DE" dirty="0" smtClean="0"/>
              <a:t>Mbit/s</a:t>
            </a:r>
          </a:p>
          <a:p>
            <a:pPr lvl="1"/>
            <a:r>
              <a:rPr lang="de-DE" b="1" dirty="0" smtClean="0"/>
              <a:t>802.11be </a:t>
            </a:r>
            <a:r>
              <a:rPr lang="de-DE" dirty="0"/>
              <a:t>46,1 </a:t>
            </a:r>
            <a:r>
              <a:rPr lang="de-DE" dirty="0" err="1" smtClean="0"/>
              <a:t>GBit</a:t>
            </a:r>
            <a:r>
              <a:rPr lang="de-DE" dirty="0" smtClean="0"/>
              <a:t>/s (Wi-Fi 7)</a:t>
            </a:r>
          </a:p>
          <a:p>
            <a:r>
              <a:rPr lang="de-DE" dirty="0" smtClean="0"/>
              <a:t>Frequenzen: 2,4 GHz und 5 GHz</a:t>
            </a:r>
          </a:p>
          <a:p>
            <a:r>
              <a:rPr lang="de-DE" dirty="0" smtClean="0"/>
              <a:t>Genutzt von Laptops, PC, Handys, Tablets und IOT-Geräten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399-EAB3-4637-915C-AED4EA733FBB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7620"/>
            <a:ext cx="1695450" cy="10096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503018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#3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WPA/WPA2 - </a:t>
            </a:r>
            <a:r>
              <a:rPr lang="de-DE" dirty="0" err="1" smtClean="0"/>
              <a:t>DoS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Ständiges Senden </a:t>
            </a:r>
            <a:r>
              <a:rPr lang="de-DE" dirty="0"/>
              <a:t>eines sog. „</a:t>
            </a:r>
            <a:r>
              <a:rPr lang="de-DE" dirty="0" err="1"/>
              <a:t>Deauthentication</a:t>
            </a:r>
            <a:r>
              <a:rPr lang="de-DE" dirty="0"/>
              <a:t>-Frames“</a:t>
            </a:r>
          </a:p>
          <a:p>
            <a:r>
              <a:rPr lang="de-DE" dirty="0" smtClean="0"/>
              <a:t>Geräte trennen ständig die Verbindung</a:t>
            </a:r>
          </a:p>
          <a:p>
            <a:r>
              <a:rPr lang="de-DE" dirty="0" smtClean="0"/>
              <a:t>Warum geht das? </a:t>
            </a:r>
          </a:p>
          <a:p>
            <a:pPr lvl="1"/>
            <a:r>
              <a:rPr lang="de-DE" dirty="0" smtClean="0"/>
              <a:t>Datenpakete die Laut Standard vor der Verschlüsselten Verbindung übertragen und verarbeitet werden können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 wie die </a:t>
            </a:r>
            <a:r>
              <a:rPr lang="de-DE" dirty="0" err="1" smtClean="0">
                <a:sym typeface="Wingdings" panose="05000000000000000000" pitchFamily="2" charset="2"/>
              </a:rPr>
              <a:t>Probes</a:t>
            </a:r>
            <a:endParaRPr lang="de-DE" dirty="0" smtClean="0"/>
          </a:p>
          <a:p>
            <a:r>
              <a:rPr lang="de-DE" dirty="0" smtClean="0"/>
              <a:t>Was kann ich tun?</a:t>
            </a:r>
          </a:p>
          <a:p>
            <a:pPr lvl="1"/>
            <a:r>
              <a:rPr lang="de-DE" dirty="0" smtClean="0"/>
              <a:t>WLAN-Standard auf mindestens IEEE 802.11w erhöhen</a:t>
            </a:r>
          </a:p>
          <a:p>
            <a:pPr lvl="1"/>
            <a:r>
              <a:rPr lang="de-DE" dirty="0" smtClean="0"/>
              <a:t>Nutzen von WPA3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„</a:t>
            </a:r>
            <a:r>
              <a:rPr lang="de-DE" dirty="0" err="1" smtClean="0"/>
              <a:t>Protected</a:t>
            </a:r>
            <a:r>
              <a:rPr lang="de-DE" dirty="0" smtClean="0"/>
              <a:t> </a:t>
            </a:r>
            <a:r>
              <a:rPr lang="de-DE" dirty="0"/>
              <a:t>Management </a:t>
            </a:r>
            <a:r>
              <a:rPr lang="de-DE" dirty="0" smtClean="0"/>
              <a:t>Frames“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WPA/WPA2 </a:t>
            </a:r>
            <a:r>
              <a:rPr lang="de-DE" dirty="0" smtClean="0"/>
              <a:t>– </a:t>
            </a:r>
            <a:r>
              <a:rPr lang="de-DE" dirty="0" err="1" smtClean="0"/>
              <a:t>DoS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576064"/>
          </a:xfrm>
        </p:spPr>
        <p:txBody>
          <a:bodyPr/>
          <a:lstStyle/>
          <a:p>
            <a:r>
              <a:rPr lang="de-DE" dirty="0" smtClean="0"/>
              <a:t>WLAN mit 2 Teilnehmern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31</a:t>
            </a:fld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5652" y="42256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Einen Teilnehmer dauerhaft vom WLAN trennen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0" y="4740274"/>
            <a:ext cx="6515100" cy="3143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8" y="1514475"/>
            <a:ext cx="8382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WLAN unsichtbar – Ist das sicherer?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NEIN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&lt;Name und/oder Titel der Veranstaltung&gt;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WPA3 - personal – </a:t>
            </a:r>
            <a:r>
              <a:rPr lang="de-DE" dirty="0" err="1" smtClean="0"/>
              <a:t>DragonBlood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33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057300"/>
            <a:ext cx="5554960" cy="3816424"/>
          </a:xfrm>
        </p:spPr>
        <p:txBody>
          <a:bodyPr>
            <a:normAutofit/>
          </a:bodyPr>
          <a:lstStyle/>
          <a:p>
            <a:r>
              <a:rPr lang="de-DE" dirty="0" smtClean="0"/>
              <a:t>Benannt nach dem Namen des Handshake-Verfahrens </a:t>
            </a:r>
            <a:r>
              <a:rPr lang="de-DE" dirty="0" err="1" smtClean="0"/>
              <a:t>Dragonfly</a:t>
            </a:r>
            <a:endParaRPr lang="de-DE" dirty="0" smtClean="0"/>
          </a:p>
          <a:p>
            <a:pPr lvl="1"/>
            <a:r>
              <a:rPr lang="de-DE" dirty="0">
                <a:sym typeface="Wingdings" panose="05000000000000000000" pitchFamily="2" charset="2"/>
              </a:rPr>
              <a:t> Aufbau der Verschlüsselten Verbindung</a:t>
            </a:r>
            <a:endParaRPr lang="de-DE" dirty="0"/>
          </a:p>
          <a:p>
            <a:r>
              <a:rPr lang="de-DE" dirty="0" smtClean="0"/>
              <a:t>Reihe von Sicherheitslücken</a:t>
            </a:r>
          </a:p>
          <a:p>
            <a:pPr lvl="1"/>
            <a:r>
              <a:rPr lang="en-US" b="1" dirty="0"/>
              <a:t>Security Group Downgrade </a:t>
            </a:r>
            <a:r>
              <a:rPr lang="en-US" b="1" dirty="0" smtClean="0"/>
              <a:t>Attack</a:t>
            </a:r>
          </a:p>
          <a:p>
            <a:pPr lvl="1"/>
            <a:r>
              <a:rPr lang="en-US" b="1" dirty="0" smtClean="0"/>
              <a:t>Timing-Based </a:t>
            </a:r>
            <a:r>
              <a:rPr lang="en-US" b="1" dirty="0"/>
              <a:t>Side-Channel </a:t>
            </a:r>
            <a:r>
              <a:rPr lang="en-US" b="1" dirty="0" smtClean="0"/>
              <a:t>Attack</a:t>
            </a:r>
          </a:p>
          <a:p>
            <a:pPr lvl="1"/>
            <a:r>
              <a:rPr lang="en-US" b="1" dirty="0" smtClean="0"/>
              <a:t>Cache-Based </a:t>
            </a:r>
            <a:r>
              <a:rPr lang="en-US" b="1" dirty="0"/>
              <a:t>Side-Channel </a:t>
            </a:r>
            <a:r>
              <a:rPr lang="en-US" b="1" dirty="0" smtClean="0"/>
              <a:t>Attack</a:t>
            </a:r>
          </a:p>
          <a:p>
            <a:pPr lvl="1"/>
            <a:r>
              <a:rPr lang="en-US" b="1" dirty="0" smtClean="0"/>
              <a:t>Denial-of-Service Attack</a:t>
            </a:r>
          </a:p>
          <a:p>
            <a:pPr lvl="1"/>
            <a:r>
              <a:rPr lang="en-US" b="1" dirty="0" smtClean="0"/>
              <a:t>Invalid </a:t>
            </a:r>
            <a:r>
              <a:rPr lang="en-US" b="1" dirty="0"/>
              <a:t>Curve </a:t>
            </a:r>
            <a:r>
              <a:rPr lang="en-US" b="1" dirty="0" smtClean="0"/>
              <a:t>Attack</a:t>
            </a:r>
          </a:p>
          <a:p>
            <a:pPr lvl="1"/>
            <a:r>
              <a:rPr lang="en-US" b="1" dirty="0" smtClean="0"/>
              <a:t>Reflection </a:t>
            </a:r>
            <a:r>
              <a:rPr lang="en-US" b="1" dirty="0"/>
              <a:t>Attack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73324"/>
            <a:ext cx="2581275" cy="32194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14120" y="456594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WPA3 - </a:t>
            </a:r>
            <a:r>
              <a:rPr lang="en-US" dirty="0" smtClean="0"/>
              <a:t>Security Downgrade </a:t>
            </a:r>
            <a:r>
              <a:rPr lang="en-US" dirty="0"/>
              <a:t>Attack</a:t>
            </a:r>
            <a:r>
              <a:rPr lang="en-US" b="1" dirty="0"/>
              <a:t/>
            </a:r>
            <a:br>
              <a:rPr lang="en-US" b="1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de-DE" dirty="0"/>
              <a:t>WPA2/WPA3 Personal (PSK/SAE) gemischter </a:t>
            </a:r>
            <a:r>
              <a:rPr lang="de-DE" dirty="0" smtClean="0"/>
              <a:t>Modus</a:t>
            </a:r>
          </a:p>
          <a:p>
            <a:pPr lvl="2"/>
            <a:r>
              <a:rPr lang="de-DE" dirty="0" smtClean="0"/>
              <a:t>Sog. „</a:t>
            </a:r>
            <a:r>
              <a:rPr lang="de-DE" b="1" dirty="0"/>
              <a:t>Transition </a:t>
            </a:r>
            <a:r>
              <a:rPr lang="de-DE" b="1" dirty="0" err="1" smtClean="0"/>
              <a:t>mode</a:t>
            </a:r>
            <a:r>
              <a:rPr lang="de-DE" b="1" dirty="0" smtClean="0"/>
              <a:t>“</a:t>
            </a:r>
          </a:p>
          <a:p>
            <a:pPr lvl="2"/>
            <a:r>
              <a:rPr lang="de-DE" b="1" dirty="0" smtClean="0"/>
              <a:t>Geräte mit WPA3-Unterstützung zu WPA3 </a:t>
            </a:r>
            <a:r>
              <a:rPr lang="de-DE" b="1" i="1" dirty="0" smtClean="0"/>
              <a:t>gezwungen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Angreifer stell WLAN zur Verfügung, dass nur WPA2 kann </a:t>
            </a:r>
          </a:p>
          <a:p>
            <a:pPr lvl="2"/>
            <a:endParaRPr lang="de-DE" b="1" dirty="0" smtClean="0"/>
          </a:p>
          <a:p>
            <a:pPr lvl="1"/>
            <a:r>
              <a:rPr lang="de-DE" dirty="0"/>
              <a:t>Client des Opfers bricht Verbindung ab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WPA2-Handshake mitgeschnitten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Brut-Force bzw. Wörterbuchangriffe zum Knacken des Passwortes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i="1" dirty="0" smtClean="0">
                <a:sym typeface="Wingdings" panose="05000000000000000000" pitchFamily="2" charset="2"/>
              </a:rPr>
              <a:t>Es muss also nicht WPA3 geknackt werden!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Hacker-Live-Distributionen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4114800" cy="4047836"/>
          </a:xfrm>
        </p:spPr>
        <p:txBody>
          <a:bodyPr/>
          <a:lstStyle/>
          <a:p>
            <a:r>
              <a:rPr lang="de-DE" dirty="0" smtClean="0"/>
              <a:t>Frei zugänglich</a:t>
            </a:r>
          </a:p>
          <a:p>
            <a:r>
              <a:rPr lang="de-DE" dirty="0" smtClean="0"/>
              <a:t>Hunderte Tools für Angriffe/</a:t>
            </a:r>
            <a:r>
              <a:rPr lang="de-DE" dirty="0" err="1" smtClean="0"/>
              <a:t>Pentesting</a:t>
            </a:r>
            <a:endParaRPr lang="de-DE" dirty="0" smtClean="0"/>
          </a:p>
          <a:p>
            <a:r>
              <a:rPr lang="de-DE" dirty="0" smtClean="0"/>
              <a:t>Gut dokumentiert im Netz</a:t>
            </a:r>
          </a:p>
          <a:p>
            <a:endParaRPr lang="de-DE" dirty="0" smtClean="0"/>
          </a:p>
          <a:p>
            <a:r>
              <a:rPr lang="de-DE" i="1" dirty="0">
                <a:sym typeface="Wingdings" panose="05000000000000000000" pitchFamily="2" charset="2"/>
              </a:rPr>
              <a:t> Es müssen keine Profis sein</a:t>
            </a:r>
            <a:endParaRPr lang="de-DE" i="1" dirty="0"/>
          </a:p>
          <a:p>
            <a:endParaRPr lang="de-DE" dirty="0" smtClean="0"/>
          </a:p>
          <a:p>
            <a:pPr lvl="1"/>
            <a:r>
              <a:rPr lang="de-DE" dirty="0" smtClean="0"/>
              <a:t>Kali Linux</a:t>
            </a:r>
          </a:p>
          <a:p>
            <a:endParaRPr lang="de-DE" dirty="0"/>
          </a:p>
          <a:p>
            <a:pPr lvl="1"/>
            <a:r>
              <a:rPr lang="de-DE" dirty="0" err="1" smtClean="0"/>
              <a:t>Wifislax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0" y="1201316"/>
            <a:ext cx="3851920" cy="19259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70155"/>
            <a:ext cx="936104" cy="5850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0" y="3271292"/>
            <a:ext cx="3328128" cy="18805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707904" y="4873724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#10-12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WiFi </a:t>
            </a:r>
            <a:r>
              <a:rPr lang="de-DE" dirty="0" err="1" smtClean="0"/>
              <a:t>Pineapple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01316"/>
            <a:ext cx="2714590" cy="271459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36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057300"/>
            <a:ext cx="4546848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All-In-</a:t>
            </a:r>
            <a:r>
              <a:rPr lang="de-DE" dirty="0" err="1" smtClean="0"/>
              <a:t>One</a:t>
            </a:r>
            <a:r>
              <a:rPr lang="de-DE" dirty="0" smtClean="0"/>
              <a:t>-Paket</a:t>
            </a:r>
          </a:p>
          <a:p>
            <a:r>
              <a:rPr lang="de-DE" dirty="0" smtClean="0"/>
              <a:t>Router mit Werkzeugkasten für Angriffe</a:t>
            </a:r>
          </a:p>
          <a:p>
            <a:r>
              <a:rPr lang="de-DE" dirty="0" smtClean="0"/>
              <a:t>Kosten: 50 – 200 €</a:t>
            </a:r>
          </a:p>
          <a:p>
            <a:r>
              <a:rPr lang="de-DE" dirty="0" smtClean="0"/>
              <a:t>Alle beschriebenen Angriffe damit möglich</a:t>
            </a:r>
          </a:p>
          <a:p>
            <a:r>
              <a:rPr lang="de-DE" dirty="0" smtClean="0"/>
              <a:t>Einfache Bedienung</a:t>
            </a:r>
          </a:p>
          <a:p>
            <a:r>
              <a:rPr lang="de-DE" dirty="0" smtClean="0"/>
              <a:t>Speicherung der Daten in der Cloud</a:t>
            </a:r>
          </a:p>
          <a:p>
            <a:r>
              <a:rPr lang="de-DE" dirty="0" smtClean="0"/>
              <a:t>Automatisierte Kampagnen möglich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92080" y="402706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Quelle: #8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47460"/>
            <a:ext cx="2808312" cy="2808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5372"/>
            <a:ext cx="8229600" cy="588698"/>
          </a:xfrm>
        </p:spPr>
        <p:txBody>
          <a:bodyPr/>
          <a:lstStyle/>
          <a:p>
            <a:pPr algn="ctr"/>
            <a:r>
              <a:rPr lang="de-DE" dirty="0" smtClean="0"/>
              <a:t>Wie kann ich mich schützen?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37</a:t>
            </a:fld>
            <a:endParaRPr lang="de-DE"/>
          </a:p>
        </p:txBody>
      </p:sp>
      <p:pic>
        <p:nvPicPr>
          <p:cNvPr id="7" name="Grafik 350"/>
          <p:cNvPicPr/>
          <p:nvPr/>
        </p:nvPicPr>
        <p:blipFill>
          <a:blip r:embed="rId3"/>
          <a:stretch/>
        </p:blipFill>
        <p:spPr>
          <a:xfrm>
            <a:off x="3581916" y="2308480"/>
            <a:ext cx="2502251" cy="29282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9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Vorsichtsmaßnahmen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5050904" cy="4047836"/>
          </a:xfrm>
        </p:spPr>
        <p:txBody>
          <a:bodyPr>
            <a:normAutofit/>
          </a:bodyPr>
          <a:lstStyle/>
          <a:p>
            <a:r>
              <a:rPr lang="de-DE" dirty="0" smtClean="0"/>
              <a:t>WLAN </a:t>
            </a:r>
            <a:r>
              <a:rPr lang="de-DE" dirty="0"/>
              <a:t>nur einschalten, wenn </a:t>
            </a:r>
            <a:r>
              <a:rPr lang="de-DE" dirty="0" smtClean="0"/>
              <a:t>benötigt</a:t>
            </a:r>
          </a:p>
          <a:p>
            <a:r>
              <a:rPr lang="de-DE" dirty="0"/>
              <a:t>SSIDs von öffentlichen WLANs löschen</a:t>
            </a:r>
          </a:p>
          <a:p>
            <a:r>
              <a:rPr lang="de-DE" dirty="0" smtClean="0"/>
              <a:t>Automatisches </a:t>
            </a:r>
            <a:r>
              <a:rPr lang="de-DE" dirty="0"/>
              <a:t>Einloggen </a:t>
            </a:r>
            <a:r>
              <a:rPr lang="de-DE" dirty="0" smtClean="0"/>
              <a:t>unterbinden</a:t>
            </a:r>
          </a:p>
          <a:p>
            <a:r>
              <a:rPr lang="de-DE" dirty="0" smtClean="0"/>
              <a:t>Zufällige MAC-Adressen generieren lassen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Nutzen von VPN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399-EAB3-4637-915C-AED4EA733FBB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38</a:t>
            </a:fld>
            <a:endParaRPr lang="de-DE"/>
          </a:p>
        </p:txBody>
      </p:sp>
      <p:pic>
        <p:nvPicPr>
          <p:cNvPr id="7" name="Grafik 350"/>
          <p:cNvPicPr/>
          <p:nvPr/>
        </p:nvPicPr>
        <p:blipFill>
          <a:blip r:embed="rId2"/>
          <a:stretch/>
        </p:blipFill>
        <p:spPr>
          <a:xfrm>
            <a:off x="6084168" y="1201316"/>
            <a:ext cx="2502251" cy="29282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0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Vorsichtsmaßnahmen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Aktuelle Software verwenden</a:t>
            </a:r>
          </a:p>
          <a:p>
            <a:pPr lvl="1"/>
            <a:r>
              <a:rPr lang="de-DE" dirty="0" smtClean="0"/>
              <a:t>Betriebssystem</a:t>
            </a:r>
          </a:p>
          <a:p>
            <a:pPr lvl="1"/>
            <a:r>
              <a:rPr lang="de-DE" dirty="0" smtClean="0"/>
              <a:t>Browser/Apps</a:t>
            </a:r>
          </a:p>
          <a:p>
            <a:r>
              <a:rPr lang="de-DE" dirty="0" smtClean="0"/>
              <a:t>Virenscanner </a:t>
            </a:r>
            <a:r>
              <a:rPr lang="de-DE" dirty="0"/>
              <a:t>und Firewalls</a:t>
            </a:r>
          </a:p>
          <a:p>
            <a:pPr lvl="1"/>
            <a:r>
              <a:rPr lang="de-DE" dirty="0"/>
              <a:t>aktiv und aktuell</a:t>
            </a:r>
          </a:p>
          <a:p>
            <a:r>
              <a:rPr lang="de-DE" dirty="0" smtClean="0"/>
              <a:t>2-Faktor-Authentifizierung für Webseiten</a:t>
            </a:r>
            <a:endParaRPr lang="de-DE" dirty="0"/>
          </a:p>
          <a:p>
            <a:pPr lvl="1"/>
            <a:r>
              <a:rPr lang="de-DE" dirty="0"/>
              <a:t>TAN per SMS</a:t>
            </a:r>
          </a:p>
          <a:p>
            <a:pPr lvl="1"/>
            <a:r>
              <a:rPr lang="de-DE" dirty="0"/>
              <a:t>Fingerabdruck (Handy-App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Zugriff über dedizierte Geräte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399-EAB3-4637-915C-AED4EA733FBB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6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Verschlüsselungen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WPA und WEP</a:t>
            </a:r>
          </a:p>
          <a:p>
            <a:pPr lvl="1"/>
            <a:r>
              <a:rPr lang="de-DE" dirty="0" smtClean="0"/>
              <a:t>Unsicher!</a:t>
            </a:r>
          </a:p>
          <a:p>
            <a:r>
              <a:rPr lang="de-DE" dirty="0" smtClean="0"/>
              <a:t>WPA2</a:t>
            </a:r>
          </a:p>
          <a:p>
            <a:pPr lvl="1"/>
            <a:r>
              <a:rPr lang="de-DE" dirty="0" smtClean="0"/>
              <a:t>Weit verbreitet</a:t>
            </a:r>
          </a:p>
          <a:p>
            <a:pPr lvl="1"/>
            <a:r>
              <a:rPr lang="de-DE" dirty="0" smtClean="0"/>
              <a:t>Verfügbar als Personal und Enterprise</a:t>
            </a:r>
          </a:p>
          <a:p>
            <a:r>
              <a:rPr lang="de-DE" dirty="0" smtClean="0"/>
              <a:t>WPA3</a:t>
            </a:r>
          </a:p>
          <a:p>
            <a:pPr lvl="1"/>
            <a:r>
              <a:rPr lang="de-DE" dirty="0" smtClean="0"/>
              <a:t>Neuer Standard</a:t>
            </a:r>
          </a:p>
          <a:p>
            <a:pPr lvl="1"/>
            <a:r>
              <a:rPr lang="de-DE" dirty="0" smtClean="0"/>
              <a:t>Hohe Sicherheit</a:t>
            </a:r>
          </a:p>
          <a:p>
            <a:pPr lvl="1"/>
            <a:r>
              <a:rPr lang="de-DE" dirty="0"/>
              <a:t>Verfügbar als Personal und Enterprise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 descr="Key Gray Grey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7" y="1345332"/>
            <a:ext cx="1594799" cy="16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VPN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V</a:t>
            </a:r>
            <a:r>
              <a:rPr lang="de-DE" dirty="0" smtClean="0"/>
              <a:t>irtuell </a:t>
            </a:r>
            <a:r>
              <a:rPr lang="de-DE" b="1" dirty="0" smtClean="0"/>
              <a:t>P</a:t>
            </a:r>
            <a:r>
              <a:rPr lang="de-DE" dirty="0" smtClean="0"/>
              <a:t>rivate </a:t>
            </a:r>
            <a:r>
              <a:rPr lang="de-DE" b="1" dirty="0" smtClean="0"/>
              <a:t>N</a:t>
            </a:r>
            <a:r>
              <a:rPr lang="de-DE" dirty="0" smtClean="0"/>
              <a:t>etwork</a:t>
            </a:r>
          </a:p>
          <a:p>
            <a:r>
              <a:rPr lang="de-DE" dirty="0" smtClean="0"/>
              <a:t>Verschlüsselte Verbindung zu einem Netzwerk</a:t>
            </a:r>
          </a:p>
          <a:p>
            <a:r>
              <a:rPr lang="de-DE" dirty="0" smtClean="0"/>
              <a:t>Zugriffe auf das Internet erfolgen über das VPN</a:t>
            </a:r>
          </a:p>
          <a:p>
            <a:r>
              <a:rPr lang="de-DE" dirty="0" smtClean="0"/>
              <a:t>Hacker weiß nicht, welche Webseiten sie aufrufen</a:t>
            </a:r>
          </a:p>
          <a:p>
            <a:endParaRPr lang="de-DE" dirty="0" smtClean="0"/>
          </a:p>
          <a:p>
            <a:r>
              <a:rPr lang="de-DE" dirty="0"/>
              <a:t>Nutzen Sie kein kostenloses VPN</a:t>
            </a:r>
            <a:r>
              <a:rPr lang="de-DE" dirty="0" smtClean="0"/>
              <a:t>!</a:t>
            </a:r>
          </a:p>
          <a:p>
            <a:pPr lvl="1"/>
            <a:r>
              <a:rPr lang="de-DE" dirty="0" smtClean="0"/>
              <a:t>Man-in-</a:t>
            </a:r>
            <a:r>
              <a:rPr lang="de-DE" dirty="0" err="1" smtClean="0"/>
              <a:t>the</a:t>
            </a:r>
            <a:r>
              <a:rPr lang="de-DE" dirty="0" smtClean="0"/>
              <a:t>-</a:t>
            </a:r>
            <a:r>
              <a:rPr lang="de-DE" dirty="0" err="1" smtClean="0"/>
              <a:t>middle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9508"/>
            <a:ext cx="4000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Privates WLAN absichern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Standard-WLAN-Passwort ändern</a:t>
            </a:r>
          </a:p>
          <a:p>
            <a:pPr lvl="1"/>
            <a:r>
              <a:rPr lang="de-DE" dirty="0"/>
              <a:t>Passwort </a:t>
            </a:r>
            <a:r>
              <a:rPr lang="de-DE" b="1" dirty="0" smtClean="0"/>
              <a:t>mindestens </a:t>
            </a:r>
            <a:r>
              <a:rPr lang="de-DE" b="1" dirty="0"/>
              <a:t>20 Zeichen </a:t>
            </a:r>
            <a:r>
              <a:rPr lang="de-DE" dirty="0" smtClean="0"/>
              <a:t>lang</a:t>
            </a:r>
          </a:p>
          <a:p>
            <a:pPr lvl="1"/>
            <a:r>
              <a:rPr lang="de-DE" dirty="0" smtClean="0"/>
              <a:t>QR-Codes </a:t>
            </a:r>
            <a:r>
              <a:rPr lang="de-DE" dirty="0"/>
              <a:t>für Login </a:t>
            </a:r>
            <a:r>
              <a:rPr lang="de-DE" dirty="0" smtClean="0"/>
              <a:t>generieren</a:t>
            </a:r>
          </a:p>
          <a:p>
            <a:r>
              <a:rPr lang="de-DE" dirty="0"/>
              <a:t>WPS abschalten</a:t>
            </a:r>
          </a:p>
          <a:p>
            <a:r>
              <a:rPr lang="de-DE" dirty="0" smtClean="0"/>
              <a:t>neue </a:t>
            </a:r>
            <a:r>
              <a:rPr lang="de-DE" dirty="0"/>
              <a:t>Geräte blockieren</a:t>
            </a:r>
          </a:p>
          <a:p>
            <a:r>
              <a:rPr lang="de-DE" dirty="0"/>
              <a:t>Gast-Zugang einrichten</a:t>
            </a:r>
          </a:p>
          <a:p>
            <a:r>
              <a:rPr lang="de-DE" dirty="0" smtClean="0"/>
              <a:t>Verschlüsselungen</a:t>
            </a:r>
            <a:endParaRPr lang="de-DE" dirty="0"/>
          </a:p>
          <a:p>
            <a:pPr lvl="1"/>
            <a:r>
              <a:rPr lang="de-DE" dirty="0" smtClean="0"/>
              <a:t>wenn möglich WPA3</a:t>
            </a:r>
          </a:p>
          <a:p>
            <a:pPr lvl="1"/>
            <a:r>
              <a:rPr lang="de-DE" dirty="0"/>
              <a:t>Keine Mischung einrichten wie </a:t>
            </a:r>
            <a:r>
              <a:rPr lang="de-DE" dirty="0" smtClean="0"/>
              <a:t>WPA2/WPA3</a:t>
            </a:r>
            <a:endParaRPr lang="de-DE" dirty="0"/>
          </a:p>
          <a:p>
            <a:pPr lvl="1"/>
            <a:r>
              <a:rPr lang="de-DE" dirty="0" smtClean="0"/>
              <a:t>Immer die neueste Variante verwenden</a:t>
            </a:r>
          </a:p>
          <a:p>
            <a:pPr lvl="2"/>
            <a:r>
              <a:rPr lang="de-DE" dirty="0" smtClean="0"/>
              <a:t>Stärkere Verschlüsselung</a:t>
            </a:r>
          </a:p>
          <a:p>
            <a:pPr lvl="2"/>
            <a:r>
              <a:rPr lang="de-DE" dirty="0" smtClean="0"/>
              <a:t>Sichererer Austausch von Schlüsseln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399-EAB3-4637-915C-AED4EA733FBB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Privates WLAN absichern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Zugangs-Passwort </a:t>
            </a:r>
            <a:r>
              <a:rPr lang="de-DE" dirty="0"/>
              <a:t>ändern</a:t>
            </a:r>
          </a:p>
          <a:p>
            <a:r>
              <a:rPr lang="de-DE" dirty="0"/>
              <a:t>Wenn möglich individuellen Benutzer mit sicherem Passwort erstellen</a:t>
            </a:r>
          </a:p>
          <a:p>
            <a:r>
              <a:rPr lang="de-DE" dirty="0"/>
              <a:t>Weboberfläche auf HTTPS umstellen</a:t>
            </a:r>
          </a:p>
          <a:p>
            <a:r>
              <a:rPr lang="de-DE" dirty="0"/>
              <a:t>regelmäßig Updates </a:t>
            </a:r>
            <a:r>
              <a:rPr lang="de-DE" dirty="0" smtClean="0"/>
              <a:t>einspielen</a:t>
            </a:r>
          </a:p>
          <a:p>
            <a:pPr lvl="1"/>
            <a:r>
              <a:rPr lang="de-DE" dirty="0" smtClean="0"/>
              <a:t>Wenn keine Updates (mehr) möglich </a:t>
            </a:r>
            <a:r>
              <a:rPr lang="de-DE" dirty="0" smtClean="0">
                <a:sym typeface="Wingdings" panose="05000000000000000000" pitchFamily="2" charset="2"/>
              </a:rPr>
              <a:t> über Neuanschaffung nachdenken</a:t>
            </a:r>
            <a:endParaRPr lang="de-DE" dirty="0"/>
          </a:p>
          <a:p>
            <a:r>
              <a:rPr lang="de-DE" dirty="0" smtClean="0"/>
              <a:t>Zugang über Internet abschalten bzw. nicht aktivieren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1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Privates WLAN absichern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WLAN-Name (SSID) ändern (oft Geräte-Bezeichnung)</a:t>
            </a:r>
          </a:p>
          <a:p>
            <a:r>
              <a:rPr lang="de-DE" dirty="0" smtClean="0"/>
              <a:t>WLAN nachts automatisiert abschalten</a:t>
            </a:r>
          </a:p>
          <a:p>
            <a:r>
              <a:rPr lang="de-DE" dirty="0" smtClean="0"/>
              <a:t>Sendeleistung so stark wie nötig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2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84826"/>
            <a:ext cx="8229600" cy="588698"/>
          </a:xfrm>
        </p:spPr>
        <p:txBody>
          <a:bodyPr/>
          <a:lstStyle/>
          <a:p>
            <a:pPr algn="ctr"/>
            <a:r>
              <a:rPr lang="de-DE" dirty="0"/>
              <a:t>Half-Handshake-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smtClean="0"/>
              <a:t>– Demo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8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45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979712" y="2364624"/>
            <a:ext cx="6707088" cy="2533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b="1" dirty="0" smtClean="0">
                <a:solidFill>
                  <a:srgbClr val="800000"/>
                </a:solidFill>
              </a:rPr>
              <a:t>Torsten Witt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dirty="0" smtClean="0"/>
              <a:t>Von-Melle-Park 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dirty="0" smtClean="0"/>
              <a:t>20146 Hamburg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1800" dirty="0" smtClean="0"/>
              <a:t>040 / 4 28 38-44 44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1800" dirty="0" smtClean="0"/>
              <a:t>torsten.witt@sub.uni-hamburg.de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18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de-DE" sz="1800" dirty="0" smtClean="0"/>
              <a:t>www.sub.uni-hamburg.de </a:t>
            </a:r>
            <a:br>
              <a:rPr lang="de-DE" sz="1800" dirty="0" smtClean="0"/>
            </a:br>
            <a:r>
              <a:rPr lang="de-DE" sz="1800" dirty="0" smtClean="0"/>
              <a:t>facebook.com/</a:t>
            </a:r>
            <a:r>
              <a:rPr lang="de-DE" sz="1800" dirty="0" err="1" smtClean="0"/>
              <a:t>stabihh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twitter.com/</a:t>
            </a:r>
            <a:r>
              <a:rPr lang="de-DE" sz="1800" dirty="0" err="1" smtClean="0"/>
              <a:t>stabihh</a:t>
            </a:r>
            <a:endParaRPr lang="de-DE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26" y="4282739"/>
            <a:ext cx="189308" cy="1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52" y="4471186"/>
            <a:ext cx="199051" cy="16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#1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://de.wikipedia.org/wiki/Wi-Fi_Protected_Setup#/</a:t>
            </a:r>
            <a:r>
              <a:rPr lang="de-DE" dirty="0" smtClean="0">
                <a:hlinkClick r:id="rId2"/>
              </a:rPr>
              <a:t>media/Datei:WPS-WLAN-Tasten-Fritzbox.jpg</a:t>
            </a:r>
            <a:r>
              <a:rPr lang="de-DE" dirty="0"/>
              <a:t>, 25.05.2022</a:t>
            </a:r>
            <a:endParaRPr lang="de-DE" dirty="0" smtClean="0"/>
          </a:p>
          <a:p>
            <a:r>
              <a:rPr lang="de-DE" dirty="0"/>
              <a:t>#2 </a:t>
            </a:r>
            <a:r>
              <a:rPr lang="de-DE" dirty="0">
                <a:hlinkClick r:id="rId3"/>
              </a:rPr>
              <a:t>https://de.wikipedia.org/wiki/WPA2#/</a:t>
            </a:r>
            <a:r>
              <a:rPr lang="de-DE" dirty="0" smtClean="0">
                <a:hlinkClick r:id="rId3"/>
              </a:rPr>
              <a:t>media/Datei:4-way-handshake_WPA2.png</a:t>
            </a:r>
            <a:r>
              <a:rPr lang="de-DE" dirty="0"/>
              <a:t>, 25.05.2022</a:t>
            </a:r>
            <a:endParaRPr lang="de-DE" dirty="0" smtClean="0"/>
          </a:p>
          <a:p>
            <a:r>
              <a:rPr lang="de-DE" dirty="0" smtClean="0"/>
              <a:t>#</a:t>
            </a:r>
            <a:r>
              <a:rPr lang="de-DE" dirty="0"/>
              <a:t>3 </a:t>
            </a:r>
            <a:r>
              <a:rPr lang="de-DE" dirty="0">
                <a:hlinkClick r:id="rId4"/>
              </a:rPr>
              <a:t>https://www.wi-fi.org</a:t>
            </a:r>
            <a:r>
              <a:rPr lang="de-DE" dirty="0" smtClean="0">
                <a:hlinkClick r:id="rId4"/>
              </a:rPr>
              <a:t>/</a:t>
            </a:r>
            <a:r>
              <a:rPr lang="de-DE" dirty="0" smtClean="0"/>
              <a:t>, 25.05.2022</a:t>
            </a:r>
          </a:p>
          <a:p>
            <a:r>
              <a:rPr lang="de-DE" dirty="0"/>
              <a:t>#4 </a:t>
            </a: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icon-icons.com/icon/ios7-stopwatch-outline/50156</a:t>
            </a:r>
            <a:r>
              <a:rPr lang="de-DE" dirty="0" smtClean="0"/>
              <a:t>, 22.09.2022</a:t>
            </a:r>
          </a:p>
          <a:p>
            <a:r>
              <a:rPr lang="de-DE" dirty="0"/>
              <a:t>#5 </a:t>
            </a:r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www.kryptowissen.de/wpa2.php</a:t>
            </a:r>
            <a:r>
              <a:rPr lang="de-DE" dirty="0" smtClean="0"/>
              <a:t>, 22.09.2022</a:t>
            </a:r>
          </a:p>
          <a:p>
            <a:r>
              <a:rPr lang="de-DE" dirty="0"/>
              <a:t>#6 </a:t>
            </a:r>
            <a:r>
              <a:rPr lang="de-DE" dirty="0">
                <a:hlinkClick r:id="rId7"/>
              </a:rPr>
              <a:t>https://praneethwifi.in/2019/11/09/4-way-hand-shake-keys-generation-and-mic-verification</a:t>
            </a:r>
            <a:r>
              <a:rPr lang="de-DE" dirty="0" smtClean="0">
                <a:hlinkClick r:id="rId7"/>
              </a:rPr>
              <a:t>/</a:t>
            </a:r>
            <a:r>
              <a:rPr lang="de-DE" dirty="0" smtClean="0"/>
              <a:t>, 26.09.2022</a:t>
            </a:r>
          </a:p>
          <a:p>
            <a:r>
              <a:rPr lang="de-DE" dirty="0" smtClean="0"/>
              <a:t>#7 </a:t>
            </a:r>
            <a:r>
              <a:rPr lang="de-DE" dirty="0" smtClean="0">
                <a:hlinkClick r:id="rId8"/>
              </a:rPr>
              <a:t>https://null-byte.wonderhowto.com/how-to/hack-wifi-using-wps-pixie-dust-attack-0162671/</a:t>
            </a:r>
            <a:r>
              <a:rPr lang="de-DE" dirty="0" smtClean="0"/>
              <a:t>, 25.05.2022</a:t>
            </a:r>
          </a:p>
          <a:p>
            <a:r>
              <a:rPr lang="de-DE" dirty="0" smtClean="0"/>
              <a:t>#8 </a:t>
            </a:r>
            <a:r>
              <a:rPr lang="de-DE" dirty="0" smtClean="0">
                <a:hlinkClick r:id="rId9"/>
              </a:rPr>
              <a:t>https</a:t>
            </a:r>
            <a:r>
              <a:rPr lang="de-DE" dirty="0">
                <a:hlinkClick r:id="rId9"/>
              </a:rPr>
              <a:t>://</a:t>
            </a:r>
            <a:r>
              <a:rPr lang="de-DE" dirty="0" smtClean="0">
                <a:hlinkClick r:id="rId9"/>
              </a:rPr>
              <a:t>shop.hak5.org/products/wifi-pineapple</a:t>
            </a:r>
            <a:r>
              <a:rPr lang="de-DE" dirty="0" smtClean="0"/>
              <a:t>,  30.05.2022</a:t>
            </a:r>
          </a:p>
          <a:p>
            <a:r>
              <a:rPr lang="de-DE" dirty="0"/>
              <a:t>#9 </a:t>
            </a:r>
            <a:r>
              <a:rPr lang="de-DE" dirty="0">
                <a:hlinkClick r:id="rId10"/>
              </a:rPr>
              <a:t>https://wpa3.mathyvanhoef.com</a:t>
            </a:r>
            <a:r>
              <a:rPr lang="de-DE" dirty="0" smtClean="0">
                <a:hlinkClick r:id="rId10"/>
              </a:rPr>
              <a:t>/</a:t>
            </a:r>
            <a:r>
              <a:rPr lang="de-DE" dirty="0" smtClean="0"/>
              <a:t>, 26.09.2022</a:t>
            </a:r>
          </a:p>
          <a:p>
            <a:r>
              <a:rPr lang="de-DE" dirty="0" smtClean="0"/>
              <a:t>#10 </a:t>
            </a:r>
            <a:r>
              <a:rPr lang="de-DE" dirty="0">
                <a:hlinkClick r:id="rId11"/>
              </a:rPr>
              <a:t>https://</a:t>
            </a:r>
            <a:r>
              <a:rPr lang="de-DE" dirty="0" smtClean="0">
                <a:hlinkClick r:id="rId11"/>
              </a:rPr>
              <a:t>commons.wikimedia.org/wiki/File:Kali-2.0-website-logo-300x90.png</a:t>
            </a:r>
            <a:r>
              <a:rPr lang="de-DE" dirty="0" smtClean="0"/>
              <a:t>, </a:t>
            </a:r>
            <a:r>
              <a:rPr lang="de-DE" dirty="0"/>
              <a:t>26.09.2022</a:t>
            </a:r>
          </a:p>
          <a:p>
            <a:r>
              <a:rPr lang="de-DE" dirty="0" smtClean="0"/>
              <a:t>#11 </a:t>
            </a:r>
            <a:r>
              <a:rPr lang="de-DE" dirty="0" smtClean="0">
                <a:hlinkClick r:id="rId12"/>
              </a:rPr>
              <a:t>https</a:t>
            </a:r>
            <a:r>
              <a:rPr lang="de-DE" dirty="0">
                <a:hlinkClick r:id="rId12"/>
              </a:rPr>
              <a:t>://de.wikipedia.org/wiki/Kali_Linux#/</a:t>
            </a:r>
            <a:r>
              <a:rPr lang="de-DE" dirty="0" smtClean="0">
                <a:hlinkClick r:id="rId12"/>
              </a:rPr>
              <a:t>media/Datei:Kali_Linux_2021.2.png</a:t>
            </a:r>
            <a:r>
              <a:rPr lang="de-DE" dirty="0" smtClean="0"/>
              <a:t>, </a:t>
            </a:r>
            <a:r>
              <a:rPr lang="de-DE" dirty="0"/>
              <a:t>26.09.2022</a:t>
            </a:r>
          </a:p>
          <a:p>
            <a:r>
              <a:rPr lang="de-DE" dirty="0" smtClean="0"/>
              <a:t>#12 </a:t>
            </a:r>
            <a:r>
              <a:rPr lang="de-DE" dirty="0" smtClean="0">
                <a:hlinkClick r:id="rId13"/>
              </a:rPr>
              <a:t>https</a:t>
            </a:r>
            <a:r>
              <a:rPr lang="de-DE" dirty="0">
                <a:hlinkClick r:id="rId13"/>
              </a:rPr>
              <a:t>://</a:t>
            </a:r>
            <a:r>
              <a:rPr lang="de-DE" dirty="0" smtClean="0">
                <a:hlinkClick r:id="rId13"/>
              </a:rPr>
              <a:t>www.linuxadictos.com/wp-content/uploads/wifislax-830x469.jpg</a:t>
            </a:r>
            <a:r>
              <a:rPr lang="de-DE" dirty="0" smtClean="0"/>
              <a:t>, 26.09.2022</a:t>
            </a:r>
          </a:p>
          <a:p>
            <a:r>
              <a:rPr lang="de-DE" dirty="0"/>
              <a:t>#13 </a:t>
            </a:r>
            <a:r>
              <a:rPr lang="de-DE" dirty="0">
                <a:hlinkClick r:id="rId14"/>
              </a:rPr>
              <a:t>https://www.mirame.net/en/retail-wifi-tracking-en</a:t>
            </a:r>
            <a:r>
              <a:rPr lang="de-DE" dirty="0" smtClean="0">
                <a:hlinkClick r:id="rId14"/>
              </a:rPr>
              <a:t>/</a:t>
            </a:r>
            <a:r>
              <a:rPr lang="de-DE" dirty="0" smtClean="0"/>
              <a:t>, 26.09.2022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5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findet mein Gerät ein WLAN?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3985468" cy="4047836"/>
          </a:xfrm>
        </p:spPr>
        <p:txBody>
          <a:bodyPr/>
          <a:lstStyle/>
          <a:p>
            <a:r>
              <a:rPr lang="de-DE" dirty="0" smtClean="0"/>
              <a:t>Router versendet regelmäßig sog. </a:t>
            </a:r>
            <a:r>
              <a:rPr lang="de-DE" dirty="0" err="1" smtClean="0"/>
              <a:t>Beacons</a:t>
            </a:r>
            <a:endParaRPr lang="de-DE" dirty="0" smtClean="0"/>
          </a:p>
          <a:p>
            <a:r>
              <a:rPr lang="de-DE" dirty="0" err="1"/>
              <a:t>Beacon</a:t>
            </a:r>
            <a:r>
              <a:rPr lang="de-DE" dirty="0"/>
              <a:t> </a:t>
            </a:r>
            <a:r>
              <a:rPr lang="de-DE" dirty="0" err="1"/>
              <a:t>Interval</a:t>
            </a:r>
            <a:r>
              <a:rPr lang="de-DE" dirty="0"/>
              <a:t> ca. 100 </a:t>
            </a:r>
            <a:r>
              <a:rPr lang="de-DE" dirty="0" err="1"/>
              <a:t>ms</a:t>
            </a:r>
            <a:r>
              <a:rPr lang="de-DE" dirty="0"/>
              <a:t> </a:t>
            </a:r>
          </a:p>
          <a:p>
            <a:r>
              <a:rPr lang="de-DE" dirty="0" smtClean="0"/>
              <a:t>Enthalten: SSID, MAC des Routers, Frequenz, Verschlüsselung …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68" y="1273324"/>
            <a:ext cx="4244132" cy="36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Wie verbinde ich mich mit einem bekannten WLAN?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4042792" cy="4047836"/>
          </a:xfrm>
        </p:spPr>
        <p:txBody>
          <a:bodyPr>
            <a:normAutofit/>
          </a:bodyPr>
          <a:lstStyle/>
          <a:p>
            <a:r>
              <a:rPr lang="de-DE" dirty="0" smtClean="0"/>
              <a:t>Sendet sog. </a:t>
            </a:r>
            <a:r>
              <a:rPr lang="de-DE" i="1" dirty="0" smtClean="0"/>
              <a:t>Probe-Request</a:t>
            </a:r>
          </a:p>
          <a:p>
            <a:r>
              <a:rPr lang="de-DE" dirty="0" smtClean="0"/>
              <a:t>Router antwortet, wenn er die gesuchte SSID anbietet: </a:t>
            </a:r>
          </a:p>
          <a:p>
            <a:pPr lvl="1"/>
            <a:r>
              <a:rPr lang="de-DE" i="1" dirty="0" smtClean="0"/>
              <a:t>Probe Response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46" y="1057300"/>
            <a:ext cx="365668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Gefahr: Man-in-</a:t>
            </a:r>
            <a:r>
              <a:rPr lang="de-DE" dirty="0" err="1" smtClean="0"/>
              <a:t>the</a:t>
            </a:r>
            <a:r>
              <a:rPr lang="de-DE" dirty="0" smtClean="0"/>
              <a:t>-</a:t>
            </a:r>
            <a:r>
              <a:rPr lang="de-DE" dirty="0" err="1" smtClean="0"/>
              <a:t>middle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00" y="1648800"/>
            <a:ext cx="4514850" cy="85725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7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Man-in-</a:t>
            </a:r>
            <a:r>
              <a:rPr lang="de-DE" dirty="0" err="1"/>
              <a:t>the</a:t>
            </a:r>
            <a:r>
              <a:rPr lang="de-DE" dirty="0"/>
              <a:t>-</a:t>
            </a:r>
            <a:r>
              <a:rPr lang="de-DE" dirty="0" err="1"/>
              <a:t>middle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456384"/>
          </a:xfrm>
        </p:spPr>
        <p:txBody>
          <a:bodyPr>
            <a:normAutofit/>
          </a:bodyPr>
          <a:lstStyle/>
          <a:p>
            <a:r>
              <a:rPr lang="de-DE" dirty="0"/>
              <a:t>Kommunikation kann aufgezeichnet </a:t>
            </a:r>
            <a:r>
              <a:rPr lang="de-DE" dirty="0" smtClean="0"/>
              <a:t>werden</a:t>
            </a:r>
          </a:p>
          <a:p>
            <a:pPr lvl="1"/>
            <a:r>
              <a:rPr lang="de-DE" dirty="0" smtClean="0"/>
              <a:t>SSL-Verschlüsselte Daten </a:t>
            </a:r>
            <a:r>
              <a:rPr lang="de-DE" dirty="0"/>
              <a:t>im Nachhinein entschlüsseln</a:t>
            </a:r>
          </a:p>
          <a:p>
            <a:r>
              <a:rPr lang="de-DE" dirty="0" smtClean="0"/>
              <a:t>SSL-Stripping</a:t>
            </a:r>
            <a:endParaRPr lang="de-DE" dirty="0"/>
          </a:p>
          <a:p>
            <a:pPr lvl="1"/>
            <a:r>
              <a:rPr lang="de-DE" dirty="0" smtClean="0"/>
              <a:t>Aufbrechen von HTTPS-Verbindungen</a:t>
            </a:r>
            <a:endParaRPr lang="de-DE" dirty="0"/>
          </a:p>
          <a:p>
            <a:pPr lvl="1"/>
            <a:r>
              <a:rPr lang="de-DE" dirty="0"/>
              <a:t>Opfer bemerkt es </a:t>
            </a:r>
            <a:r>
              <a:rPr lang="de-DE" dirty="0" smtClean="0"/>
              <a:t>woran?</a:t>
            </a:r>
          </a:p>
          <a:p>
            <a:pPr lvl="2"/>
            <a:r>
              <a:rPr lang="de-DE" dirty="0" smtClean="0"/>
              <a:t>Webseiten via </a:t>
            </a:r>
            <a:r>
              <a:rPr lang="de-DE" dirty="0"/>
              <a:t>HTTP </a:t>
            </a:r>
            <a:r>
              <a:rPr lang="de-DE" dirty="0" smtClean="0"/>
              <a:t>ausgeliefert</a:t>
            </a:r>
          </a:p>
          <a:p>
            <a:pPr lvl="2"/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647825"/>
            <a:ext cx="45148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fixed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kann schlimmes passieren?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Mitschneiden von Daten</a:t>
            </a:r>
          </a:p>
          <a:p>
            <a:pPr lvl="1"/>
            <a:r>
              <a:rPr lang="de-DE" dirty="0" smtClean="0"/>
              <a:t>Benutzernamen, Passwörtern</a:t>
            </a:r>
          </a:p>
          <a:p>
            <a:pPr lvl="1"/>
            <a:r>
              <a:rPr lang="de-DE" dirty="0" smtClean="0"/>
              <a:t>Kreditkartendaten</a:t>
            </a:r>
          </a:p>
          <a:p>
            <a:pPr lvl="1"/>
            <a:r>
              <a:rPr lang="de-DE" smtClean="0"/>
              <a:t>Session-IDs </a:t>
            </a:r>
            <a:r>
              <a:rPr lang="de-DE" dirty="0" smtClean="0"/>
              <a:t>(Wenn Anmeldung schon erfolgt ist)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Apps loggen sich automatisch ein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Angreifen des Rechners/Endgerätes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545-869F-4C86-BE32-6A85C06EE3E7}" type="datetime1">
              <a:rPr lang="de-DE" smtClean="0"/>
              <a:t>28.09.2022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Torsten Witt / WLAN – Hacken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0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u-4x3">
  <a:themeElements>
    <a:clrScheme name="Benutzerdefinier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A3010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grau-16x10</Template>
  <TotalTime>0</TotalTime>
  <Words>2505</Words>
  <Application>Microsoft Office PowerPoint</Application>
  <PresentationFormat>Bildschirmpräsentation (16:10)</PresentationFormat>
  <Paragraphs>618</Paragraphs>
  <Slides>46</Slides>
  <Notes>31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Candara</vt:lpstr>
      <vt:lpstr>Comic Sans MS</vt:lpstr>
      <vt:lpstr>Wingdings</vt:lpstr>
      <vt:lpstr>grau-4x3</vt:lpstr>
      <vt:lpstr>Herzlich Willkommen</vt:lpstr>
      <vt:lpstr>Agenda</vt:lpstr>
      <vt:lpstr>Was ist WLAN / Wi-Fi?</vt:lpstr>
      <vt:lpstr>Verschlüsselungen</vt:lpstr>
      <vt:lpstr>Wie findet mein Gerät ein WLAN?</vt:lpstr>
      <vt:lpstr>Wie verbinde ich mich mit einem bekannten WLAN?</vt:lpstr>
      <vt:lpstr>Gefahr: Man-in-the-middle</vt:lpstr>
      <vt:lpstr>Man-in-the-middle</vt:lpstr>
      <vt:lpstr>Was kann schlimmes passieren?</vt:lpstr>
      <vt:lpstr>Evil Twin</vt:lpstr>
      <vt:lpstr>Probe Attack </vt:lpstr>
      <vt:lpstr>DNS Spoofing</vt:lpstr>
      <vt:lpstr>DNS Spoofing</vt:lpstr>
      <vt:lpstr>WLAN-Tracking</vt:lpstr>
      <vt:lpstr>WLAN-Tracking</vt:lpstr>
      <vt:lpstr>Angriffe auf das (heimische) WLAN</vt:lpstr>
      <vt:lpstr>Exkurs: Was sind Hashes?</vt:lpstr>
      <vt:lpstr>Exkurs: WPA/WPA2-Handshake</vt:lpstr>
      <vt:lpstr>Exkurs: WPA/WPA2-Handshake – Schritt 2</vt:lpstr>
      <vt:lpstr>Exkurs: WPA/WPA2-Handshake – Schritt 3+4</vt:lpstr>
      <vt:lpstr>WPA/WPA2-WLAN - Knacken</vt:lpstr>
      <vt:lpstr>WPS (Wi-Fi Protected Setup)</vt:lpstr>
      <vt:lpstr>WPS (Wi-Fi Protected Setup)</vt:lpstr>
      <vt:lpstr>Brute-Force-Attacke auf die WPS-Pin</vt:lpstr>
      <vt:lpstr>WPS Pixie Dust Attack</vt:lpstr>
      <vt:lpstr>Rechtlicher Hinweis</vt:lpstr>
      <vt:lpstr>WPS Pixie Dust Attack</vt:lpstr>
      <vt:lpstr>WPS Pixie Dust Attack</vt:lpstr>
      <vt:lpstr>WPS Pixie Dust Attack</vt:lpstr>
      <vt:lpstr>WPA/WPA2 - DoS</vt:lpstr>
      <vt:lpstr>WPA/WPA2 – DoS</vt:lpstr>
      <vt:lpstr>WLAN unsichtbar – Ist das sicherer?</vt:lpstr>
      <vt:lpstr>WPA3 - personal – DragonBlood</vt:lpstr>
      <vt:lpstr>WPA3 - Security Downgrade Attack </vt:lpstr>
      <vt:lpstr>Hacker-Live-Distributionen</vt:lpstr>
      <vt:lpstr>WiFi Pineapple</vt:lpstr>
      <vt:lpstr>Wie kann ich mich schützen?</vt:lpstr>
      <vt:lpstr>Vorsichtsmaßnahmen</vt:lpstr>
      <vt:lpstr>Vorsichtsmaßnahmen</vt:lpstr>
      <vt:lpstr>VPN</vt:lpstr>
      <vt:lpstr>Privates WLAN absichern</vt:lpstr>
      <vt:lpstr>Privates WLAN absichern</vt:lpstr>
      <vt:lpstr>Privates WLAN absichern</vt:lpstr>
      <vt:lpstr>Half-Handshake-Attack – Demo</vt:lpstr>
      <vt:lpstr>Vielen Dank</vt:lpstr>
      <vt:lpstr>Bildquellen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Witt, Torsten</dc:creator>
  <cp:lastModifiedBy>Witt, Torsten</cp:lastModifiedBy>
  <cp:revision>478</cp:revision>
  <dcterms:created xsi:type="dcterms:W3CDTF">2022-05-16T12:28:26Z</dcterms:created>
  <dcterms:modified xsi:type="dcterms:W3CDTF">2022-09-28T06:55:39Z</dcterms:modified>
</cp:coreProperties>
</file>